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7" r:id="rId3"/>
    <p:sldMasterId id="2147483671" r:id="rId4"/>
    <p:sldMasterId id="2147483685" r:id="rId5"/>
    <p:sldMasterId id="2147483690" r:id="rId6"/>
  </p:sldMasterIdLst>
  <p:notesMasterIdLst>
    <p:notesMasterId r:id="rId24"/>
  </p:notesMasterIdLst>
  <p:sldIdLst>
    <p:sldId id="256" r:id="rId7"/>
    <p:sldId id="257" r:id="rId8"/>
    <p:sldId id="264" r:id="rId9"/>
    <p:sldId id="266" r:id="rId10"/>
    <p:sldId id="267" r:id="rId11"/>
    <p:sldId id="265" r:id="rId12"/>
    <p:sldId id="258" r:id="rId13"/>
    <p:sldId id="268" r:id="rId14"/>
    <p:sldId id="259" r:id="rId15"/>
    <p:sldId id="271" r:id="rId16"/>
    <p:sldId id="274" r:id="rId17"/>
    <p:sldId id="260" r:id="rId18"/>
    <p:sldId id="262" r:id="rId19"/>
    <p:sldId id="263" r:id="rId20"/>
    <p:sldId id="272" r:id="rId21"/>
    <p:sldId id="273" r:id="rId22"/>
    <p:sldId id="275" r:id="rId23"/>
  </p:sldIdLst>
  <p:sldSz cx="12192000" cy="6858000"/>
  <p:notesSz cx="6858000" cy="9144000"/>
  <p:custDataLst>
    <p:tags r:id="rId28"/>
  </p:custDataLst>
  <p:defaultTextStyle>
    <a:defPPr>
      <a:defRPr lang="zh-CN"/>
    </a:defPPr>
    <a:lvl1pPr algn="l" rtl="0" fontAlgn="base">
      <a:spcBef>
        <a:spcPct val="0"/>
      </a:spcBef>
      <a:spcAft>
        <a:spcPct val="0"/>
      </a:spcAft>
      <a:defRPr sz="2800" b="1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800" b="1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800" b="1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800" b="1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800" b="1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2800" b="1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sz="2800" b="1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sz="2800" b="1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sz="2800" b="1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howGuides="1">
      <p:cViewPr varScale="1">
        <p:scale>
          <a:sx n="152" d="100"/>
          <a:sy n="152" d="100"/>
        </p:scale>
        <p:origin x="604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3.xml"/><Relationship Id="rId8" Type="http://schemas.openxmlformats.org/officeDocument/2006/relationships/slide" Target="slides/slide2.xml"/><Relationship Id="rId7" Type="http://schemas.openxmlformats.org/officeDocument/2006/relationships/slide" Target="slides/slide1.xml"/><Relationship Id="rId6" Type="http://schemas.openxmlformats.org/officeDocument/2006/relationships/slideMaster" Target="slideMasters/slideMaster5.xml"/><Relationship Id="rId5" Type="http://schemas.openxmlformats.org/officeDocument/2006/relationships/slideMaster" Target="slideMasters/slideMaster4.xml"/><Relationship Id="rId4" Type="http://schemas.openxmlformats.org/officeDocument/2006/relationships/slideMaster" Target="slideMasters/slideMaster3.xml"/><Relationship Id="rId3" Type="http://schemas.openxmlformats.org/officeDocument/2006/relationships/slideMaster" Target="slideMasters/slideMaster2.xml"/><Relationship Id="rId28" Type="http://schemas.openxmlformats.org/officeDocument/2006/relationships/tags" Target="tags/tag1.xml"/><Relationship Id="rId27" Type="http://schemas.openxmlformats.org/officeDocument/2006/relationships/tableStyles" Target="tableStyles.xml"/><Relationship Id="rId26" Type="http://schemas.openxmlformats.org/officeDocument/2006/relationships/viewProps" Target="viewProps.xml"/><Relationship Id="rId25" Type="http://schemas.openxmlformats.org/officeDocument/2006/relationships/presProps" Target="presProps.xml"/><Relationship Id="rId24" Type="http://schemas.openxmlformats.org/officeDocument/2006/relationships/notesMaster" Target="notesMasters/notesMaster1.xml"/><Relationship Id="rId23" Type="http://schemas.openxmlformats.org/officeDocument/2006/relationships/slide" Target="slides/slide17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0" Type="http://schemas.openxmlformats.org/officeDocument/2006/relationships/slide" Target="slides/slide14.xml"/><Relationship Id="rId2" Type="http://schemas.openxmlformats.org/officeDocument/2006/relationships/theme" Target="theme/theme1.xml"/><Relationship Id="rId19" Type="http://schemas.openxmlformats.org/officeDocument/2006/relationships/slide" Target="slides/slide13.xml"/><Relationship Id="rId18" Type="http://schemas.openxmlformats.org/officeDocument/2006/relationships/slide" Target="slides/slide1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04258D-D293-4E1C-A2E0-B89A5D4A095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597D69-371E-4627-B49E-15CC23630162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597D69-371E-4627-B49E-15CC2363016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jpe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jpe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4437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2"/>
          <p:cNvSpPr>
            <a:spLocks noChangeArrowheads="1"/>
          </p:cNvSpPr>
          <p:nvPr/>
        </p:nvSpPr>
        <p:spPr bwMode="ltGray">
          <a:xfrm>
            <a:off x="0" y="6611938"/>
            <a:ext cx="12192000" cy="260350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endParaRPr lang="en-US" altLang="zh-CN" sz="2800"/>
          </a:p>
        </p:txBody>
      </p:sp>
      <p:sp>
        <p:nvSpPr>
          <p:cNvPr id="104452" name="Rectangle 4"/>
          <p:cNvSpPr>
            <a:spLocks noGrp="1" noChangeArrowheads="1"/>
          </p:cNvSpPr>
          <p:nvPr>
            <p:ph type="subTitle" idx="1"/>
          </p:nvPr>
        </p:nvSpPr>
        <p:spPr bwMode="gray">
          <a:xfrm>
            <a:off x="1871531" y="5301208"/>
            <a:ext cx="8737600" cy="533400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 lang="en-US" altLang="zh-CN" b="1" noProof="0" dirty="0">
                <a:solidFill>
                  <a:schemeClr val="tx2"/>
                </a:solidFill>
                <a:latin typeface="华文行楷" panose="02010800040101010101" pitchFamily="2" charset="-122"/>
                <a:ea typeface="华文行楷" panose="02010800040101010101" pitchFamily="2" charset="-122"/>
              </a:defRPr>
            </a:lvl1pPr>
          </a:lstStyle>
          <a:p>
            <a:pPr lvl="0" algn="ctr">
              <a:buNone/>
            </a:pPr>
            <a:r>
              <a:rPr lang="zh-CN" altLang="en-US" noProof="0"/>
              <a:t>单击此处编辑母版副标题样式</a:t>
            </a:r>
            <a:endParaRPr lang="en-US" altLang="zh-CN" noProof="0" dirty="0"/>
          </a:p>
        </p:txBody>
      </p:sp>
      <p:sp>
        <p:nvSpPr>
          <p:cNvPr id="104464" name="Rectangle 16"/>
          <p:cNvSpPr>
            <a:spLocks noGrp="1" noChangeArrowheads="1"/>
          </p:cNvSpPr>
          <p:nvPr>
            <p:ph type="ctrTitle" sz="quarter"/>
          </p:nvPr>
        </p:nvSpPr>
        <p:spPr bwMode="gray">
          <a:xfrm>
            <a:off x="0" y="2708920"/>
            <a:ext cx="12192000" cy="1728192"/>
          </a:xfrm>
          <a:gradFill rotWithShape="1">
            <a:gsLst>
              <a:gs pos="0">
                <a:schemeClr val="tx1">
                  <a:gamma/>
                  <a:shade val="46275"/>
                  <a:invGamma/>
                </a:schemeClr>
              </a:gs>
              <a:gs pos="50000">
                <a:schemeClr val="tx1"/>
              </a:gs>
              <a:gs pos="100000">
                <a:schemeClr val="tx1">
                  <a:gamma/>
                  <a:shade val="46275"/>
                  <a:invGamma/>
                </a:schemeClr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>
              <a:defRPr lang="en-US" altLang="ko-KR" sz="4400" noProof="0" dirty="0"/>
            </a:lvl1pPr>
          </a:lstStyle>
          <a:p>
            <a:pPr lvl="0"/>
            <a:r>
              <a:rPr lang="zh-CN" altLang="en-US" noProof="0"/>
              <a:t>单击此处编辑母版标题样式</a:t>
            </a:r>
            <a:endParaRPr lang="en-US" altLang="ko-KR" noProof="0" dirty="0"/>
          </a:p>
        </p:txBody>
      </p:sp>
      <p:sp>
        <p:nvSpPr>
          <p:cNvPr id="2" name="AutoShape 2" descr="http://img1.imgtn.bdimg.com/it/u=3892170013,3237731476&amp;fm=23&amp;gp=0.jpg"/>
          <p:cNvSpPr>
            <a:spLocks noChangeAspect="1" noChangeArrowheads="1"/>
          </p:cNvSpPr>
          <p:nvPr/>
        </p:nvSpPr>
        <p:spPr bwMode="auto">
          <a:xfrm>
            <a:off x="84667" y="-136525"/>
            <a:ext cx="4064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280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399445" cy="11517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AutoShape 5" descr="http://img0.imgtn.bdimg.com/it/u=2718136314,1125667962&amp;fm=23&amp;gp=0.jpg"/>
          <p:cNvSpPr>
            <a:spLocks noChangeAspect="1" noChangeArrowheads="1"/>
          </p:cNvSpPr>
          <p:nvPr/>
        </p:nvSpPr>
        <p:spPr bwMode="auto">
          <a:xfrm>
            <a:off x="287867" y="15875"/>
            <a:ext cx="4064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2800"/>
          </a:p>
        </p:txBody>
      </p:sp>
      <p:pic>
        <p:nvPicPr>
          <p:cNvPr id="1035" name="Picture 1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9446" y="0"/>
            <a:ext cx="7768801" cy="11517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2" descr="https://gimg2.baidu.com/image_search/src=http%3A%2F%2Fszeb.sz.gov.cn%2Fimg%2F0%2F56%2F56142%2F7880960.jpg&amp;refer=http%3A%2F%2Fszeb.sz.gov.cn&amp;app=2002&amp;size=f9999,10000&amp;q=a80&amp;n=0&amp;g=0n&amp;fmt=jpeg?sec=1647186580&amp;t=77a31773e4f26ac9f0a456b52cb7309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8247" y="0"/>
            <a:ext cx="2023753" cy="115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31704" y="4406901"/>
            <a:ext cx="7894580" cy="678283"/>
          </a:xfrm>
        </p:spPr>
        <p:txBody>
          <a:bodyPr anchor="t"/>
          <a:lstStyle>
            <a:lvl1pPr algn="ctr">
              <a:defRPr sz="3200" b="1" cap="all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55640" y="2479019"/>
            <a:ext cx="8712968" cy="1238013"/>
          </a:xfrm>
        </p:spPr>
        <p:txBody>
          <a:bodyPr anchor="b"/>
          <a:lstStyle>
            <a:lvl1pPr marL="0" indent="0" algn="ctr">
              <a:buNone/>
              <a:defRPr sz="4000"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9A96003E-9CBE-417E-818C-594BB0265E2B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16379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351584" y="1152526"/>
            <a:ext cx="4680520" cy="52482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248128" y="1152526"/>
            <a:ext cx="4680520" cy="52482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D63A62BE-F1A3-4832-A480-0DCF7FCD4C3A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16379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11624" y="40323"/>
            <a:ext cx="8968144" cy="797877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16628" y="1133054"/>
            <a:ext cx="468052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416628" y="1772816"/>
            <a:ext cx="4680520" cy="460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248128" y="1133054"/>
            <a:ext cx="468052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248128" y="1772816"/>
            <a:ext cx="46805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8" name="Rectangle 12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7ADDB866-1B8B-4F49-BD13-1BC172616946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16379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4" name="Rectangle 12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F9AAC057-9AE2-4D73-AE3E-68CFDCAB97B4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16379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2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9C32F25F-3C3B-43AB-913B-3BF7CFE7798B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16379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6977" y="1078766"/>
            <a:ext cx="3803039" cy="705351"/>
          </a:xfrm>
        </p:spPr>
        <p:txBody>
          <a:bodyPr anchor="b"/>
          <a:lstStyle>
            <a:lvl1pPr algn="l">
              <a:defRPr sz="2000" b="1">
                <a:solidFill>
                  <a:schemeClr val="accent4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42559" y="1078766"/>
            <a:ext cx="5472608" cy="536984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436977" y="1784118"/>
            <a:ext cx="3803039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2894FEAB-533B-47D4-AF8A-802597E8EDF0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16379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" name="Title 1"/>
          <p:cNvSpPr txBox="1"/>
          <p:nvPr userDrawn="1"/>
        </p:nvSpPr>
        <p:spPr bwMode="white">
          <a:xfrm>
            <a:off x="2711624" y="152401"/>
            <a:ext cx="8972376" cy="56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bg1"/>
                </a:solidFill>
                <a:latin typeface="+mj-lt"/>
                <a:ea typeface="隶书" panose="02010509060101010101" pitchFamily="49" charset="-122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Verdana" panose="020B0604030504040204" charset="0"/>
                <a:ea typeface="宋体" panose="02010600030101010101" pitchFamily="2" charset="-122"/>
                <a:cs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Verdana" panose="020B0604030504040204" charset="0"/>
                <a:ea typeface="宋体" panose="02010600030101010101" pitchFamily="2" charset="-122"/>
                <a:cs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Verdana" panose="020B0604030504040204" charset="0"/>
                <a:ea typeface="宋体" panose="02010600030101010101" pitchFamily="2" charset="-122"/>
                <a:cs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Verdana" panose="020B0604030504040204" charset="0"/>
                <a:ea typeface="宋体" panose="02010600030101010101" pitchFamily="2" charset="-122"/>
                <a:cs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Verdana" panose="020B0604030504040204" charset="0"/>
                <a:ea typeface="宋体" panose="02010600030101010101" pitchFamily="2" charset="-122"/>
                <a:cs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Verdana" panose="020B0604030504040204" charset="0"/>
                <a:ea typeface="宋体" panose="02010600030101010101" pitchFamily="2" charset="-122"/>
                <a:cs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Verdana" panose="020B0604030504040204" charset="0"/>
                <a:ea typeface="宋体" panose="02010600030101010101" pitchFamily="2" charset="-122"/>
                <a:cs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Verdana" panose="020B0604030504040204" charset="0"/>
                <a:ea typeface="宋体" panose="02010600030101010101" pitchFamily="2" charset="-122"/>
                <a:cs typeface="宋体" panose="02010600030101010101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4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 panose="020B0604030504040204"/>
                <a:ea typeface="隶书" panose="02010509060101010101" pitchFamily="49" charset="-122"/>
              </a:rPr>
              <a:t>Click to edit Master title style</a:t>
            </a:r>
            <a:endParaRPr kumimoji="0" lang="en-US" sz="40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 panose="020B0604030504040204"/>
              <a:ea typeface="隶书" panose="02010509060101010101" pitchFamily="49" charset="-122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423592" y="1196752"/>
            <a:ext cx="9505056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/>
              <a:t>单击图标添加图片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423592" y="5548464"/>
            <a:ext cx="9505056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FF36BD99-0FDB-45AF-BA80-73F50198A5E2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16379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11624" y="152401"/>
            <a:ext cx="8972376" cy="563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17B35C23-3350-4361-84B6-EC50D5C1E3E9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16379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336360" y="1124744"/>
            <a:ext cx="2664296" cy="5276056"/>
          </a:xfrm>
        </p:spPr>
        <p:txBody>
          <a:bodyPr vert="eaVert"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351584" y="1124744"/>
            <a:ext cx="6912768" cy="5276056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1698190D-E15E-4C24-9209-08623926CC84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16379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" name="Title 1"/>
          <p:cNvSpPr txBox="1"/>
          <p:nvPr userDrawn="1"/>
        </p:nvSpPr>
        <p:spPr bwMode="white">
          <a:xfrm>
            <a:off x="2711624" y="152401"/>
            <a:ext cx="8972376" cy="56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bg1"/>
                </a:solidFill>
                <a:latin typeface="+mj-lt"/>
                <a:ea typeface="隶书" panose="02010509060101010101" pitchFamily="49" charset="-122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Verdana" panose="020B0604030504040204" charset="0"/>
                <a:ea typeface="宋体" panose="02010600030101010101" pitchFamily="2" charset="-122"/>
                <a:cs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Verdana" panose="020B0604030504040204" charset="0"/>
                <a:ea typeface="宋体" panose="02010600030101010101" pitchFamily="2" charset="-122"/>
                <a:cs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Verdana" panose="020B0604030504040204" charset="0"/>
                <a:ea typeface="宋体" panose="02010600030101010101" pitchFamily="2" charset="-122"/>
                <a:cs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Verdana" panose="020B0604030504040204" charset="0"/>
                <a:ea typeface="宋体" panose="02010600030101010101" pitchFamily="2" charset="-122"/>
                <a:cs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Verdana" panose="020B0604030504040204" charset="0"/>
                <a:ea typeface="宋体" panose="02010600030101010101" pitchFamily="2" charset="-122"/>
                <a:cs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Verdana" panose="020B0604030504040204" charset="0"/>
                <a:ea typeface="宋体" panose="02010600030101010101" pitchFamily="2" charset="-122"/>
                <a:cs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Verdana" panose="020B0604030504040204" charset="0"/>
                <a:ea typeface="宋体" panose="02010600030101010101" pitchFamily="2" charset="-122"/>
                <a:cs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Verdana" panose="020B0604030504040204" charset="0"/>
                <a:ea typeface="宋体" panose="02010600030101010101" pitchFamily="2" charset="-122"/>
                <a:cs typeface="宋体" panose="02010600030101010101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4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 panose="020B0604030504040204"/>
                <a:ea typeface="隶书" panose="02010509060101010101" pitchFamily="49" charset="-122"/>
              </a:rPr>
              <a:t>Click to edit Master title style</a:t>
            </a:r>
            <a:endParaRPr kumimoji="0" lang="en-US" sz="40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 panose="020B0604030504040204"/>
              <a:ea typeface="隶书" panose="02010509060101010101" pitchFamily="49" charset="-122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dgm" preserve="1">
  <p:cSld name="标题和图示或组织结构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7608" y="152401"/>
            <a:ext cx="9217024" cy="563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martArt Placeholder 2"/>
          <p:cNvSpPr>
            <a:spLocks noGrp="1"/>
          </p:cNvSpPr>
          <p:nvPr>
            <p:ph type="dgm" idx="1" hasCustomPrompt="1"/>
          </p:nvPr>
        </p:nvSpPr>
        <p:spPr>
          <a:xfrm>
            <a:off x="2351584" y="1152526"/>
            <a:ext cx="9649072" cy="5248275"/>
          </a:xfrm>
        </p:spPr>
        <p:txBody>
          <a:bodyPr/>
          <a:lstStyle/>
          <a:p>
            <a:pPr lvl="0"/>
            <a:r>
              <a:rPr lang="zh-CN" altLang="en-US" noProof="0"/>
              <a:t>单击图标添加 </a:t>
            </a:r>
            <a:r>
              <a:rPr lang="en-US" altLang="zh-CN" noProof="0"/>
              <a:t>SmartArt </a:t>
            </a:r>
            <a:r>
              <a:rPr lang="zh-CN" altLang="en-US" noProof="0"/>
              <a:t>图形</a:t>
            </a:r>
            <a:endParaRPr lang="en-US" noProof="0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AF9BF38E-B4EC-4400-B0DC-6A890A0D3456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16379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sldNum" sz="quarter" idx="11"/>
          </p:nvPr>
        </p:nvSpPr>
        <p:spPr/>
        <p:txBody>
          <a:bodyPr anchor="ctr"/>
          <a:lstStyle>
            <a:lvl1pPr>
              <a:defRPr/>
            </a:lvl1pPr>
          </a:lstStyle>
          <a:p>
            <a:fld id="{83A24BC7-8527-466E-A502-793FCCD2AE3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95600" y="152401"/>
            <a:ext cx="9361040" cy="563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 hasCustomPrompt="1"/>
          </p:nvPr>
        </p:nvSpPr>
        <p:spPr>
          <a:xfrm>
            <a:off x="2351584" y="1152526"/>
            <a:ext cx="9649072" cy="5248275"/>
          </a:xfrm>
        </p:spPr>
        <p:txBody>
          <a:bodyPr/>
          <a:lstStyle/>
          <a:p>
            <a:pPr lvl="0"/>
            <a:r>
              <a:rPr lang="zh-CN" altLang="en-US" noProof="0"/>
              <a:t>单击图标添加表格</a:t>
            </a:r>
            <a:endParaRPr lang="en-US" noProof="0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AEC0912D-3087-4E8D-B9FD-61C70686D5ED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16379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06400" y="152400"/>
            <a:ext cx="11277600" cy="563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Rectangle 8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可靠数据传输</a:t>
            </a:r>
            <a:endParaRPr lang="en-US" altLang="zh-CN" sz="1800">
              <a:solidFill>
                <a:schemeClr val="tx1"/>
              </a:solidFill>
              <a:latin typeface="+mn-lt"/>
            </a:endParaRPr>
          </a:p>
        </p:txBody>
      </p:sp>
      <p:sp>
        <p:nvSpPr>
          <p:cNvPr id="4" name="Rectangle 12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2C66B4-4AB3-41DF-A79D-842F40D8B145}" type="slidenum">
              <a:rPr lang="zh-CN" altLang="en-US"/>
            </a:fld>
            <a:endParaRPr lang="en-US" altLang="zh-CN" sz="1800" b="1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sldNum" sz="quarter" idx="11"/>
          </p:nvPr>
        </p:nvSpPr>
        <p:spPr/>
        <p:txBody>
          <a:bodyPr anchor="ctr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2A0E20C-F6B3-424F-A885-7A33AAA2279B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</a:fld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16379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31704" y="4406901"/>
            <a:ext cx="7894580" cy="678283"/>
          </a:xfrm>
        </p:spPr>
        <p:txBody>
          <a:bodyPr anchor="t"/>
          <a:lstStyle>
            <a:lvl1pPr algn="ctr">
              <a:defRPr sz="3200" b="1" cap="all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55640" y="2479019"/>
            <a:ext cx="8712968" cy="1238013"/>
          </a:xfrm>
        </p:spPr>
        <p:txBody>
          <a:bodyPr anchor="b"/>
          <a:lstStyle>
            <a:lvl1pPr marL="0" indent="0" algn="ctr">
              <a:buNone/>
              <a:defRPr sz="4000"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9A96003E-9CBE-417E-818C-594BB0265E2B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16379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351584" y="1152526"/>
            <a:ext cx="4680520" cy="52482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248128" y="1152526"/>
            <a:ext cx="4680520" cy="52482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D63A62BE-F1A3-4832-A480-0DCF7FCD4C3A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16379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11624" y="40323"/>
            <a:ext cx="8968144" cy="797877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16628" y="1133054"/>
            <a:ext cx="468052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416628" y="1772816"/>
            <a:ext cx="4680520" cy="460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248128" y="1133054"/>
            <a:ext cx="468052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248128" y="1772816"/>
            <a:ext cx="46805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8" name="Rectangle 12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7ADDB866-1B8B-4F49-BD13-1BC172616946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16379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4" name="Rectangle 12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F9AAC057-9AE2-4D73-AE3E-68CFDCAB97B4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16379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2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9C32F25F-3C3B-43AB-913B-3BF7CFE7798B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16379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6977" y="1078766"/>
            <a:ext cx="3803039" cy="705351"/>
          </a:xfrm>
        </p:spPr>
        <p:txBody>
          <a:bodyPr anchor="b"/>
          <a:lstStyle>
            <a:lvl1pPr algn="l">
              <a:defRPr sz="2000" b="1">
                <a:solidFill>
                  <a:schemeClr val="accent4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42559" y="1078766"/>
            <a:ext cx="5472608" cy="536984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436977" y="1784118"/>
            <a:ext cx="3803039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2894FEAB-533B-47D4-AF8A-802597E8EDF0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16379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" name="Title 1"/>
          <p:cNvSpPr txBox="1"/>
          <p:nvPr userDrawn="1"/>
        </p:nvSpPr>
        <p:spPr bwMode="white">
          <a:xfrm>
            <a:off x="2711624" y="152401"/>
            <a:ext cx="8972376" cy="56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bg1"/>
                </a:solidFill>
                <a:latin typeface="+mj-lt"/>
                <a:ea typeface="隶书" panose="02010509060101010101" pitchFamily="49" charset="-122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Verdana" panose="020B0604030504040204" charset="0"/>
                <a:ea typeface="宋体" panose="02010600030101010101" pitchFamily="2" charset="-122"/>
                <a:cs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Verdana" panose="020B0604030504040204" charset="0"/>
                <a:ea typeface="宋体" panose="02010600030101010101" pitchFamily="2" charset="-122"/>
                <a:cs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Verdana" panose="020B0604030504040204" charset="0"/>
                <a:ea typeface="宋体" panose="02010600030101010101" pitchFamily="2" charset="-122"/>
                <a:cs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Verdana" panose="020B0604030504040204" charset="0"/>
                <a:ea typeface="宋体" panose="02010600030101010101" pitchFamily="2" charset="-122"/>
                <a:cs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Verdana" panose="020B0604030504040204" charset="0"/>
                <a:ea typeface="宋体" panose="02010600030101010101" pitchFamily="2" charset="-122"/>
                <a:cs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Verdana" panose="020B0604030504040204" charset="0"/>
                <a:ea typeface="宋体" panose="02010600030101010101" pitchFamily="2" charset="-122"/>
                <a:cs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Verdana" panose="020B0604030504040204" charset="0"/>
                <a:ea typeface="宋体" panose="02010600030101010101" pitchFamily="2" charset="-122"/>
                <a:cs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Verdana" panose="020B0604030504040204" charset="0"/>
                <a:ea typeface="宋体" panose="02010600030101010101" pitchFamily="2" charset="-122"/>
                <a:cs typeface="宋体" panose="02010600030101010101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4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 panose="020B0604030504040204"/>
                <a:ea typeface="隶书" panose="02010509060101010101" pitchFamily="49" charset="-122"/>
              </a:rPr>
              <a:t>Click to edit Master title style</a:t>
            </a:r>
            <a:endParaRPr kumimoji="0" lang="en-US" sz="40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 panose="020B0604030504040204"/>
              <a:ea typeface="隶书" panose="02010509060101010101" pitchFamily="49" charset="-122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423592" y="1196752"/>
            <a:ext cx="9505056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/>
              <a:t>单击图标添加图片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423592" y="5548464"/>
            <a:ext cx="9505056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FF36BD99-0FDB-45AF-BA80-73F50198A5E2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16379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11624" y="152401"/>
            <a:ext cx="8972376" cy="563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83A24BC7-8527-466E-A502-793FCCD2AE3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17B35C23-3350-4361-84B6-EC50D5C1E3E9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16379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336360" y="1124744"/>
            <a:ext cx="2664296" cy="5276056"/>
          </a:xfrm>
        </p:spPr>
        <p:txBody>
          <a:bodyPr vert="eaVert"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351584" y="1124744"/>
            <a:ext cx="6912768" cy="5276056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1698190D-E15E-4C24-9209-08623926CC84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16379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" name="Title 1"/>
          <p:cNvSpPr txBox="1"/>
          <p:nvPr userDrawn="1"/>
        </p:nvSpPr>
        <p:spPr bwMode="white">
          <a:xfrm>
            <a:off x="2711624" y="152401"/>
            <a:ext cx="8972376" cy="56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bg1"/>
                </a:solidFill>
                <a:latin typeface="+mj-lt"/>
                <a:ea typeface="隶书" panose="02010509060101010101" pitchFamily="49" charset="-122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Verdana" panose="020B0604030504040204" charset="0"/>
                <a:ea typeface="宋体" panose="02010600030101010101" pitchFamily="2" charset="-122"/>
                <a:cs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Verdana" panose="020B0604030504040204" charset="0"/>
                <a:ea typeface="宋体" panose="02010600030101010101" pitchFamily="2" charset="-122"/>
                <a:cs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Verdana" panose="020B0604030504040204" charset="0"/>
                <a:ea typeface="宋体" panose="02010600030101010101" pitchFamily="2" charset="-122"/>
                <a:cs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Verdana" panose="020B0604030504040204" charset="0"/>
                <a:ea typeface="宋体" panose="02010600030101010101" pitchFamily="2" charset="-122"/>
                <a:cs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Verdana" panose="020B0604030504040204" charset="0"/>
                <a:ea typeface="宋体" panose="02010600030101010101" pitchFamily="2" charset="-122"/>
                <a:cs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Verdana" panose="020B0604030504040204" charset="0"/>
                <a:ea typeface="宋体" panose="02010600030101010101" pitchFamily="2" charset="-122"/>
                <a:cs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Verdana" panose="020B0604030504040204" charset="0"/>
                <a:ea typeface="宋体" panose="02010600030101010101" pitchFamily="2" charset="-122"/>
                <a:cs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Verdana" panose="020B0604030504040204" charset="0"/>
                <a:ea typeface="宋体" panose="02010600030101010101" pitchFamily="2" charset="-122"/>
                <a:cs typeface="宋体" panose="02010600030101010101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4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 panose="020B0604030504040204"/>
                <a:ea typeface="隶书" panose="02010509060101010101" pitchFamily="49" charset="-122"/>
              </a:rPr>
              <a:t>Click to edit Master title style</a:t>
            </a:r>
            <a:endParaRPr kumimoji="0" lang="en-US" sz="40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 panose="020B0604030504040204"/>
              <a:ea typeface="隶书" panose="02010509060101010101" pitchFamily="49" charset="-122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dgm" preserve="1">
  <p:cSld name="标题和图示或组织结构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7608" y="152401"/>
            <a:ext cx="9217024" cy="563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martArt Placeholder 2"/>
          <p:cNvSpPr>
            <a:spLocks noGrp="1"/>
          </p:cNvSpPr>
          <p:nvPr>
            <p:ph type="dgm" idx="1" hasCustomPrompt="1"/>
          </p:nvPr>
        </p:nvSpPr>
        <p:spPr>
          <a:xfrm>
            <a:off x="2351584" y="1152526"/>
            <a:ext cx="9649072" cy="5248275"/>
          </a:xfrm>
        </p:spPr>
        <p:txBody>
          <a:bodyPr/>
          <a:lstStyle/>
          <a:p>
            <a:pPr lvl="0"/>
            <a:r>
              <a:rPr lang="zh-CN" altLang="en-US" noProof="0"/>
              <a:t>单击图标添加 </a:t>
            </a:r>
            <a:r>
              <a:rPr lang="en-US" altLang="zh-CN" noProof="0"/>
              <a:t>SmartArt </a:t>
            </a:r>
            <a:r>
              <a:rPr lang="zh-CN" altLang="en-US" noProof="0"/>
              <a:t>图形</a:t>
            </a:r>
            <a:endParaRPr lang="en-US" noProof="0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AF9BF38E-B4EC-4400-B0DC-6A890A0D3456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16379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95600" y="152401"/>
            <a:ext cx="9361040" cy="563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 hasCustomPrompt="1"/>
          </p:nvPr>
        </p:nvSpPr>
        <p:spPr>
          <a:xfrm>
            <a:off x="2351584" y="1152526"/>
            <a:ext cx="9649072" cy="5248275"/>
          </a:xfrm>
        </p:spPr>
        <p:txBody>
          <a:bodyPr/>
          <a:lstStyle/>
          <a:p>
            <a:pPr lvl="0"/>
            <a:r>
              <a:rPr lang="zh-CN" altLang="en-US" noProof="0"/>
              <a:t>单击图标添加表格</a:t>
            </a:r>
            <a:endParaRPr lang="en-US" noProof="0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AEC0912D-3087-4E8D-B9FD-61C70686D5ED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16379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4437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2"/>
          <p:cNvSpPr>
            <a:spLocks noChangeArrowheads="1"/>
          </p:cNvSpPr>
          <p:nvPr/>
        </p:nvSpPr>
        <p:spPr bwMode="ltGray">
          <a:xfrm>
            <a:off x="0" y="6611938"/>
            <a:ext cx="12192000" cy="260350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endParaRPr lang="en-US" altLang="zh-CN" sz="2800"/>
          </a:p>
        </p:txBody>
      </p:sp>
      <p:sp>
        <p:nvSpPr>
          <p:cNvPr id="104452" name="Rectangle 4"/>
          <p:cNvSpPr>
            <a:spLocks noGrp="1" noChangeArrowheads="1"/>
          </p:cNvSpPr>
          <p:nvPr>
            <p:ph type="subTitle" idx="1"/>
          </p:nvPr>
        </p:nvSpPr>
        <p:spPr bwMode="gray">
          <a:xfrm>
            <a:off x="1871531" y="5301208"/>
            <a:ext cx="8737600" cy="533400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0" indent="0" algn="ctr">
              <a:buNone/>
              <a:defRPr lang="en-US" altLang="zh-CN" b="1" noProof="0" dirty="0">
                <a:solidFill>
                  <a:schemeClr val="tx2"/>
                </a:solidFill>
                <a:latin typeface="华文行楷" panose="02010800040101010101" pitchFamily="2" charset="-122"/>
                <a:ea typeface="华文行楷" panose="02010800040101010101" pitchFamily="2" charset="-122"/>
              </a:defRPr>
            </a:lvl1pPr>
          </a:lstStyle>
          <a:p>
            <a:pPr marL="342900" lvl="0" indent="-342900" algn="ctr"/>
            <a:r>
              <a:rPr lang="en-US" altLang="zh-CN" noProof="0" dirty="0"/>
              <a:t>Click to edit Master subtitle style</a:t>
            </a:r>
            <a:endParaRPr lang="en-US" altLang="zh-CN" noProof="0" dirty="0"/>
          </a:p>
        </p:txBody>
      </p:sp>
      <p:sp>
        <p:nvSpPr>
          <p:cNvPr id="104464" name="Rectangle 16"/>
          <p:cNvSpPr>
            <a:spLocks noGrp="1" noChangeArrowheads="1"/>
          </p:cNvSpPr>
          <p:nvPr>
            <p:ph type="ctrTitle" sz="quarter"/>
          </p:nvPr>
        </p:nvSpPr>
        <p:spPr bwMode="gray">
          <a:xfrm>
            <a:off x="0" y="2708920"/>
            <a:ext cx="12192000" cy="1728192"/>
          </a:xfrm>
          <a:gradFill rotWithShape="1">
            <a:gsLst>
              <a:gs pos="0">
                <a:schemeClr val="tx1">
                  <a:gamma/>
                  <a:shade val="46275"/>
                  <a:invGamma/>
                </a:schemeClr>
              </a:gs>
              <a:gs pos="50000">
                <a:schemeClr val="tx1"/>
              </a:gs>
              <a:gs pos="100000">
                <a:schemeClr val="tx1">
                  <a:gamma/>
                  <a:shade val="46275"/>
                  <a:invGamma/>
                </a:schemeClr>
              </a:gs>
            </a:gsLst>
            <a:lin ang="0" scaled="1"/>
          </a:gradFill>
        </p:spPr>
        <p:txBody>
          <a:bodyPr/>
          <a:lstStyle>
            <a:lvl1pPr>
              <a:defRPr sz="4400"/>
            </a:lvl1pPr>
          </a:lstStyle>
          <a:p>
            <a:pPr lvl="0"/>
            <a:r>
              <a:rPr lang="zh-CN" altLang="en-US" noProof="0"/>
              <a:t>单击此处编辑母版标题样式</a:t>
            </a:r>
            <a:endParaRPr lang="en-US" altLang="ko-KR" noProof="0" dirty="0"/>
          </a:p>
        </p:txBody>
      </p:sp>
      <p:sp>
        <p:nvSpPr>
          <p:cNvPr id="2" name="AutoShape 2" descr="http://img1.imgtn.bdimg.com/it/u=3892170013,3237731476&amp;fm=23&amp;gp=0.jpg"/>
          <p:cNvSpPr>
            <a:spLocks noChangeAspect="1" noChangeArrowheads="1"/>
          </p:cNvSpPr>
          <p:nvPr userDrawn="1"/>
        </p:nvSpPr>
        <p:spPr bwMode="auto">
          <a:xfrm>
            <a:off x="84667" y="-136525"/>
            <a:ext cx="4064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2800"/>
          </a:p>
        </p:txBody>
      </p:sp>
      <p:pic>
        <p:nvPicPr>
          <p:cNvPr id="1027" name="Picture 3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399445" cy="11517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AutoShape 5" descr="http://img0.imgtn.bdimg.com/it/u=2718136314,1125667962&amp;fm=23&amp;gp=0.jpg"/>
          <p:cNvSpPr>
            <a:spLocks noChangeAspect="1" noChangeArrowheads="1"/>
          </p:cNvSpPr>
          <p:nvPr userDrawn="1"/>
        </p:nvSpPr>
        <p:spPr bwMode="auto">
          <a:xfrm>
            <a:off x="287867" y="15875"/>
            <a:ext cx="4064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2800"/>
          </a:p>
        </p:txBody>
      </p:sp>
      <p:pic>
        <p:nvPicPr>
          <p:cNvPr id="1035" name="Picture 11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9446" y="0"/>
            <a:ext cx="7768801" cy="11517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2" descr="https://gimg2.baidu.com/image_search/src=http%3A%2F%2Fszeb.sz.gov.cn%2Fimg%2F0%2F56%2F56142%2F7880960.jpg&amp;refer=http%3A%2F%2Fszeb.sz.gov.cn&amp;app=2002&amp;size=f9999,10000&amp;q=a80&amp;n=0&amp;g=0n&amp;fmt=jpeg?sec=1647186580&amp;t=77a31773e4f26ac9f0a456b52cb73092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8247" y="0"/>
            <a:ext cx="2023753" cy="115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Transport Layer: 3-</a:t>
            </a:r>
            <a:fld id="{C4204591-24BD-A542-B9D5-F8D8A88D2FEE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724027"/>
            <a:ext cx="10515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400">
                <a:latin typeface="+mj-lt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Transport Layer: 3-</a:t>
            </a:r>
            <a:fld id="{C4204591-24BD-A542-B9D5-F8D8A88D2FEE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400">
                <a:latin typeface="+mj-lt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Transport Layer: 3-</a:t>
            </a:r>
            <a:fld id="{C4204591-24BD-A542-B9D5-F8D8A88D2FEE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400">
                <a:latin typeface="+mj-lt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Transport Layer: 3-</a:t>
            </a:r>
            <a:fld id="{C4204591-24BD-A542-B9D5-F8D8A88D2FEE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Network Layer: 4-</a:t>
            </a:r>
            <a:fld id="{C4204591-24BD-A542-B9D5-F8D8A88D2FEE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152526"/>
            <a:ext cx="5384800" cy="52482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152526"/>
            <a:ext cx="5384800" cy="52482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83A24BC7-8527-466E-A502-793FCCD2AE3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724027"/>
            <a:ext cx="10515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400">
                <a:latin typeface="+mj-lt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Network Layer: 4-</a:t>
            </a:r>
            <a:fld id="{C4204591-24BD-A542-B9D5-F8D8A88D2FEE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400">
                <a:latin typeface="+mj-lt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Network Layer: 4-</a:t>
            </a:r>
            <a:fld id="{C4204591-24BD-A542-B9D5-F8D8A88D2FEE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400">
                <a:latin typeface="+mj-lt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Network Layer: 4-</a:t>
            </a:r>
            <a:fld id="{C4204591-24BD-A542-B9D5-F8D8A88D2FEE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8" name="Rectangle 12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83A24BC7-8527-466E-A502-793FCCD2AE3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Rectangle 8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CAE8161-FE42-4471-A70B-300C37D0711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Rectangle 12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83A24BC7-8527-466E-A502-793FCCD2AE3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2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83A24BC7-8527-466E-A502-793FCCD2AE3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1200" y="228600"/>
            <a:ext cx="10363200" cy="1143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711200" y="1600200"/>
            <a:ext cx="5080000" cy="4648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94400" y="1600200"/>
            <a:ext cx="5080000" cy="4648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11290301" y="6599239"/>
            <a:ext cx="901700" cy="276225"/>
          </a:xfrm>
        </p:spPr>
        <p:txBody>
          <a:bodyPr/>
          <a:lstStyle>
            <a:lvl1pPr>
              <a:defRPr/>
            </a:lvl1pPr>
          </a:lstStyle>
          <a:p>
            <a:fld id="{83A24BC7-8527-466E-A502-793FCCD2AE3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sldNum" sz="quarter" idx="11"/>
          </p:nvPr>
        </p:nvSpPr>
        <p:spPr/>
        <p:txBody>
          <a:bodyPr anchor="ctr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2A0E20C-F6B3-424F-A885-7A33AAA2279B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</a:fld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16379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image" Target="../media/image5.jpeg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0.xml"/><Relationship Id="rId18" Type="http://schemas.openxmlformats.org/officeDocument/2006/relationships/theme" Target="../theme/theme2.xml"/><Relationship Id="rId17" Type="http://schemas.openxmlformats.org/officeDocument/2006/relationships/image" Target="../media/image10.jpeg"/><Relationship Id="rId16" Type="http://schemas.openxmlformats.org/officeDocument/2006/relationships/image" Target="../media/image9.png"/><Relationship Id="rId15" Type="http://schemas.microsoft.com/office/2007/relationships/hdphoto" Target="../media/image8.wdp"/><Relationship Id="rId14" Type="http://schemas.openxmlformats.org/officeDocument/2006/relationships/image" Target="../media/image7.png"/><Relationship Id="rId13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18.xml"/><Relationship Id="rId1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0.xml"/><Relationship Id="rId8" Type="http://schemas.openxmlformats.org/officeDocument/2006/relationships/slideLayout" Target="../slideLayouts/slideLayout29.xml"/><Relationship Id="rId7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4.xml"/><Relationship Id="rId2" Type="http://schemas.openxmlformats.org/officeDocument/2006/relationships/slideLayout" Target="../slideLayouts/slideLayout23.xml"/><Relationship Id="rId18" Type="http://schemas.openxmlformats.org/officeDocument/2006/relationships/theme" Target="../theme/theme3.xml"/><Relationship Id="rId17" Type="http://schemas.openxmlformats.org/officeDocument/2006/relationships/image" Target="../media/image10.jpeg"/><Relationship Id="rId16" Type="http://schemas.openxmlformats.org/officeDocument/2006/relationships/image" Target="../media/image9.png"/><Relationship Id="rId15" Type="http://schemas.microsoft.com/office/2007/relationships/hdphoto" Target="../media/image8.wdp"/><Relationship Id="rId14" Type="http://schemas.openxmlformats.org/officeDocument/2006/relationships/image" Target="../media/image7.png"/><Relationship Id="rId13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22.xml"/></Relationships>
</file>

<file path=ppt/slideMasters/_rels/slideMaster4.xml.rels><?xml version="1.0" encoding="UTF-8" standalone="yes"?>
<Relationships xmlns="http://schemas.openxmlformats.org/package/2006/relationships"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38.xml"/><Relationship Id="rId3" Type="http://schemas.openxmlformats.org/officeDocument/2006/relationships/slideLayout" Target="../slideLayouts/slideLayout37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/Relationships>
</file>

<file path=ppt/slideMasters/_rels/slideMaster5.xml.rels><?xml version="1.0" encoding="UTF-8" standalone="yes"?>
<Relationships xmlns="http://schemas.openxmlformats.org/package/2006/relationships"><Relationship Id="rId5" Type="http://schemas.openxmlformats.org/officeDocument/2006/relationships/theme" Target="../theme/theme5.xml"/><Relationship Id="rId4" Type="http://schemas.openxmlformats.org/officeDocument/2006/relationships/slideLayout" Target="../slideLayouts/slideLayout42.xml"/><Relationship Id="rId3" Type="http://schemas.openxmlformats.org/officeDocument/2006/relationships/slideLayout" Target="../slideLayouts/slideLayout41.xml"/><Relationship Id="rId2" Type="http://schemas.openxmlformats.org/officeDocument/2006/relationships/slideLayout" Target="../slideLayouts/slideLayout40.xml"/><Relationship Id="rId1" Type="http://schemas.openxmlformats.org/officeDocument/2006/relationships/slideLayout" Target="../slideLayouts/slideLayout3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/>
          <p:cNvSpPr>
            <a:spLocks noChangeArrowheads="1"/>
          </p:cNvSpPr>
          <p:nvPr/>
        </p:nvSpPr>
        <p:spPr bwMode="ltGray">
          <a:xfrm>
            <a:off x="0" y="1"/>
            <a:ext cx="12192000" cy="836613"/>
          </a:xfrm>
          <a:prstGeom prst="rect">
            <a:avLst/>
          </a:prstGeom>
          <a:gradFill rotWithShape="1">
            <a:gsLst>
              <a:gs pos="0">
                <a:schemeClr val="tx1">
                  <a:gamma/>
                  <a:shade val="46275"/>
                  <a:invGamma/>
                </a:schemeClr>
              </a:gs>
              <a:gs pos="50000">
                <a:schemeClr val="tx1"/>
              </a:gs>
              <a:gs pos="100000">
                <a:schemeClr val="tx1">
                  <a:gamma/>
                  <a:shade val="46275"/>
                  <a:invGamma/>
                </a:schemeClr>
              </a:gs>
            </a:gsLst>
            <a:lin ang="0" scaled="1"/>
          </a:gradFill>
          <a:ln>
            <a:noFill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 sz="28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152526"/>
            <a:ext cx="10972800" cy="524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altLang="zh-CN" dirty="0"/>
          </a:p>
        </p:txBody>
      </p:sp>
      <p:sp>
        <p:nvSpPr>
          <p:cNvPr id="1028" name="Rectangle 6"/>
          <p:cNvSpPr>
            <a:spLocks noGrp="1" noChangeArrowheads="1"/>
          </p:cNvSpPr>
          <p:nvPr>
            <p:ph type="title"/>
          </p:nvPr>
        </p:nvSpPr>
        <p:spPr bwMode="white">
          <a:xfrm>
            <a:off x="406400" y="152401"/>
            <a:ext cx="11277600" cy="56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en-US" altLang="zh-CN"/>
          </a:p>
        </p:txBody>
      </p:sp>
      <p:sp>
        <p:nvSpPr>
          <p:cNvPr id="1029" name="Text Box 7"/>
          <p:cNvSpPr txBox="1">
            <a:spLocks noChangeArrowheads="1"/>
          </p:cNvSpPr>
          <p:nvPr/>
        </p:nvSpPr>
        <p:spPr bwMode="gray">
          <a:xfrm>
            <a:off x="0" y="838201"/>
            <a:ext cx="12192000" cy="244475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endParaRPr lang="en-US" altLang="zh-CN" sz="1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3432" name="Rectangle 8"/>
          <p:cNvSpPr>
            <a:spLocks noGrp="1" noChangeArrowheads="1"/>
          </p:cNvSpPr>
          <p:nvPr>
            <p:ph type="dt" sz="half" idx="2"/>
          </p:nvPr>
        </p:nvSpPr>
        <p:spPr bwMode="gray">
          <a:xfrm>
            <a:off x="19051" y="838200"/>
            <a:ext cx="12172949" cy="2286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l">
              <a:defRPr sz="1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5CAE8161-FE42-4471-A70B-300C37D0711A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3436" name="Rectangle 12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0416480" y="6477953"/>
            <a:ext cx="1056117" cy="38004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/>
          <a:lstStyle>
            <a:lvl1pPr algn="r">
              <a:defRPr sz="14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83A24BC7-8527-466E-A502-793FCCD2AE38}" type="slidenum">
              <a:rPr lang="zh-CN" altLang="en-US" smtClean="0"/>
            </a:fld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2129083" y="6477952"/>
            <a:ext cx="8287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800" b="1" dirty="0">
                <a:solidFill>
                  <a:schemeClr val="tx1">
                    <a:lumMod val="40000"/>
                    <a:lumOff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计算机网络              主讲人：刘亚维</a:t>
            </a:r>
            <a:endParaRPr lang="zh-CN" altLang="en-US" sz="1800" b="1" dirty="0">
              <a:solidFill>
                <a:schemeClr val="tx1">
                  <a:lumMod val="40000"/>
                  <a:lumOff val="6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 descr="http://cas.hit.edu.cn/images/login/logo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40" y="6463496"/>
            <a:ext cx="2133223" cy="394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http://pic.baike.soso.com/p/20110221/bki-20110221142131-1020344158.jp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2597" y="6453335"/>
            <a:ext cx="719403" cy="404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直接连接符 12"/>
          <p:cNvCxnSpPr/>
          <p:nvPr/>
        </p:nvCxnSpPr>
        <p:spPr bwMode="auto">
          <a:xfrm>
            <a:off x="0" y="6453336"/>
            <a:ext cx="121920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Verdana" panose="020B0604030504040204" charset="0"/>
          <a:ea typeface="宋体" panose="02010600030101010101" pitchFamily="2" charset="-122"/>
          <a:cs typeface="宋体" panose="02010600030101010101" pitchFamily="2" charset="-122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Verdana" panose="020B0604030504040204" charset="0"/>
          <a:ea typeface="宋体" panose="02010600030101010101" pitchFamily="2" charset="-122"/>
          <a:cs typeface="宋体" panose="02010600030101010101" pitchFamily="2" charset="-122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Verdana" panose="020B0604030504040204" charset="0"/>
          <a:ea typeface="宋体" panose="02010600030101010101" pitchFamily="2" charset="-122"/>
          <a:cs typeface="宋体" panose="02010600030101010101" pitchFamily="2" charset="-122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Verdana" panose="020B0604030504040204" charset="0"/>
          <a:ea typeface="宋体" panose="02010600030101010101" pitchFamily="2" charset="-122"/>
          <a:cs typeface="宋体" panose="02010600030101010101" pitchFamily="2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Verdana" panose="020B0604030504040204" charset="0"/>
          <a:ea typeface="宋体" panose="02010600030101010101" pitchFamily="2" charset="-122"/>
          <a:cs typeface="宋体" panose="02010600030101010101" pitchFamily="2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Verdana" panose="020B0604030504040204" charset="0"/>
          <a:ea typeface="宋体" panose="02010600030101010101" pitchFamily="2" charset="-122"/>
          <a:cs typeface="宋体" panose="02010600030101010101" pitchFamily="2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Verdana" panose="020B0604030504040204" charset="0"/>
          <a:ea typeface="宋体" panose="02010600030101010101" pitchFamily="2" charset="-122"/>
          <a:cs typeface="宋体" panose="02010600030101010101" pitchFamily="2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Verdana" panose="020B0604030504040204" charset="0"/>
          <a:ea typeface="宋体" panose="02010600030101010101" pitchFamily="2" charset="-122"/>
          <a:cs typeface="宋体" panose="02010600030101010101" pitchFamily="2" charset="-122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Char char="v"/>
        <a:defRPr sz="3200" b="1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Wingdings" panose="05000000000000000000" pitchFamily="2" charset="2"/>
        <a:buChar char="§"/>
        <a:defRPr sz="2800" b="1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Char char="•"/>
        <a:defRPr sz="2400" b="1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 b="1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 b="1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/>
          <p:cNvSpPr>
            <a:spLocks noChangeArrowheads="1"/>
          </p:cNvSpPr>
          <p:nvPr/>
        </p:nvSpPr>
        <p:spPr bwMode="ltGray">
          <a:xfrm>
            <a:off x="2177768" y="1"/>
            <a:ext cx="10014231" cy="836613"/>
          </a:xfrm>
          <a:prstGeom prst="rect">
            <a:avLst/>
          </a:prstGeom>
          <a:gradFill rotWithShape="1">
            <a:gsLst>
              <a:gs pos="0">
                <a:schemeClr val="tx1">
                  <a:gamma/>
                  <a:shade val="46275"/>
                  <a:invGamma/>
                </a:schemeClr>
              </a:gs>
              <a:gs pos="50000">
                <a:schemeClr val="tx1"/>
              </a:gs>
              <a:gs pos="100000">
                <a:schemeClr val="tx1">
                  <a:gamma/>
                  <a:shade val="46275"/>
                  <a:invGamma/>
                </a:schemeClr>
              </a:gs>
            </a:gsLst>
            <a:lin ang="0" scaled="1"/>
          </a:gradFill>
          <a:ln>
            <a:noFill/>
          </a:ln>
          <a:effectLst/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800" b="1" i="0" u="none" strike="noStrike" kern="1200" cap="none" spc="0" normalizeH="0" baseline="0" noProof="0">
              <a:ln>
                <a:noFill/>
              </a:ln>
              <a:solidFill>
                <a:srgbClr val="16379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423592" y="1124744"/>
            <a:ext cx="9505056" cy="5465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altLang="zh-CN" dirty="0"/>
          </a:p>
        </p:txBody>
      </p:sp>
      <p:sp>
        <p:nvSpPr>
          <p:cNvPr id="1028" name="Rectangle 6"/>
          <p:cNvSpPr>
            <a:spLocks noGrp="1" noChangeArrowheads="1"/>
          </p:cNvSpPr>
          <p:nvPr>
            <p:ph type="title"/>
          </p:nvPr>
        </p:nvSpPr>
        <p:spPr bwMode="white">
          <a:xfrm>
            <a:off x="2711624" y="152401"/>
            <a:ext cx="8972376" cy="56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en-US" altLang="zh-CN" dirty="0"/>
          </a:p>
        </p:txBody>
      </p:sp>
      <p:sp>
        <p:nvSpPr>
          <p:cNvPr id="1029" name="Text Box 7"/>
          <p:cNvSpPr txBox="1">
            <a:spLocks noChangeArrowheads="1"/>
          </p:cNvSpPr>
          <p:nvPr/>
        </p:nvSpPr>
        <p:spPr bwMode="gray">
          <a:xfrm>
            <a:off x="2177768" y="837312"/>
            <a:ext cx="10014231" cy="169277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5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 panose="020B0604030504040204" charset="0"/>
              <a:ea typeface="宋体" panose="02010600030101010101" pitchFamily="2" charset="-122"/>
            </a:endParaRPr>
          </a:p>
        </p:txBody>
      </p:sp>
      <p:sp>
        <p:nvSpPr>
          <p:cNvPr id="103436" name="Rectangle 12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640616" y="6590238"/>
            <a:ext cx="549102" cy="26776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/>
          <a:lstStyle>
            <a:lvl1pPr algn="r">
              <a:defRPr sz="14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74916133-F6FA-4ED1-B30A-BE9CEA93D544}" type="slidenum">
              <a:rPr lang="en-US" altLang="zh-CN" smtClean="0">
                <a:solidFill>
                  <a:srgbClr val="163794"/>
                </a:solidFill>
              </a:rPr>
            </a:fld>
            <a:endParaRPr lang="en-US" altLang="zh-CN" dirty="0">
              <a:solidFill>
                <a:srgbClr val="163794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0" y="982062"/>
            <a:ext cx="2184400" cy="5875937"/>
          </a:xfrm>
          <a:prstGeom prst="rect">
            <a:avLst/>
          </a:prstGeom>
          <a:blipFill dpi="0" rotWithShape="1">
            <a:blip r:embed="rId14">
              <a:alphaModFix amt="50000"/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artisticMarker/>
                      </a14:imgEffect>
                    </a14:imgLayer>
                  </a14:imgProps>
                </a:ext>
              </a:extLst>
            </a:blip>
            <a:srcRect/>
            <a:tile tx="0" ty="0" sx="100000" sy="100000" flip="none" algn="tl"/>
          </a:blipFill>
          <a:ln>
            <a:noFill/>
          </a:ln>
          <a:scene3d>
            <a:camera prst="orthographicFront"/>
            <a:lightRig rig="threePt" dir="t"/>
          </a:scene3d>
          <a:sp3d prstMaterial="matte"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14" name="直接连接符 13"/>
          <p:cNvCxnSpPr/>
          <p:nvPr/>
        </p:nvCxnSpPr>
        <p:spPr>
          <a:xfrm flipH="1">
            <a:off x="0" y="998538"/>
            <a:ext cx="21844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85" y="8685"/>
            <a:ext cx="1786235" cy="1006330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rig="threePt" dir="t"/>
          </a:scene3d>
          <a:sp3d>
            <a:bevelT/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18"/>
          <p:cNvSpPr txBox="1"/>
          <p:nvPr/>
        </p:nvSpPr>
        <p:spPr>
          <a:xfrm>
            <a:off x="1784350" y="-1262"/>
            <a:ext cx="400050" cy="1015663"/>
          </a:xfrm>
          <a:prstGeom prst="rect">
            <a:avLst/>
          </a:prstGeom>
          <a:solidFill>
            <a:srgbClr val="EAEAEA"/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计</a:t>
            </a:r>
            <a:endParaRPr kumimoji="0" lang="en-US" altLang="zh-CN" sz="1200" b="1" i="0" u="none" strike="noStrike" kern="1200" cap="none" spc="0" normalizeH="0" baseline="0" noProof="0" dirty="0">
              <a:ln>
                <a:noFill/>
              </a:ln>
              <a:solidFill>
                <a:srgbClr val="163794"/>
              </a:solidFill>
              <a:effectLst/>
              <a:uLnTx/>
              <a:uFillTx/>
              <a:latin typeface="华文行楷" panose="02010800040101010101" pitchFamily="2" charset="-122"/>
              <a:ea typeface="华文行楷" panose="02010800040101010101" pitchFamily="2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算</a:t>
            </a:r>
            <a:endParaRPr kumimoji="0" lang="en-US" altLang="zh-CN" sz="1200" b="1" i="0" u="none" strike="noStrike" kern="1200" cap="none" spc="0" normalizeH="0" baseline="0" noProof="0" dirty="0">
              <a:ln>
                <a:noFill/>
              </a:ln>
              <a:solidFill>
                <a:srgbClr val="163794"/>
              </a:solidFill>
              <a:effectLst/>
              <a:uLnTx/>
              <a:uFillTx/>
              <a:latin typeface="华文行楷" panose="02010800040101010101" pitchFamily="2" charset="-122"/>
              <a:ea typeface="华文行楷" panose="02010800040101010101" pitchFamily="2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机</a:t>
            </a:r>
            <a:endParaRPr kumimoji="0" lang="en-US" altLang="zh-CN" sz="1200" b="1" i="0" u="none" strike="noStrike" kern="1200" cap="none" spc="0" normalizeH="0" baseline="0" noProof="0" dirty="0">
              <a:ln>
                <a:noFill/>
              </a:ln>
              <a:solidFill>
                <a:srgbClr val="163794"/>
              </a:solidFill>
              <a:effectLst/>
              <a:uLnTx/>
              <a:uFillTx/>
              <a:latin typeface="华文行楷" panose="02010800040101010101" pitchFamily="2" charset="-122"/>
              <a:ea typeface="华文行楷" panose="02010800040101010101" pitchFamily="2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网</a:t>
            </a:r>
            <a:endParaRPr kumimoji="0" lang="en-US" altLang="zh-CN" sz="1200" b="1" i="0" u="none" strike="noStrike" kern="1200" cap="none" spc="0" normalizeH="0" baseline="0" noProof="0" dirty="0">
              <a:ln>
                <a:noFill/>
              </a:ln>
              <a:solidFill>
                <a:srgbClr val="163794"/>
              </a:solidFill>
              <a:effectLst/>
              <a:uLnTx/>
              <a:uFillTx/>
              <a:latin typeface="华文行楷" panose="02010800040101010101" pitchFamily="2" charset="-122"/>
              <a:ea typeface="华文行楷" panose="02010800040101010101" pitchFamily="2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络</a:t>
            </a:r>
            <a:endParaRPr kumimoji="0" lang="zh-CN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163794"/>
              </a:solidFill>
              <a:effectLst/>
              <a:uLnTx/>
              <a:uFillTx/>
              <a:latin typeface="华文行楷" panose="02010800040101010101" pitchFamily="2" charset="-122"/>
              <a:ea typeface="华文行楷" panose="02010800040101010101" pitchFamily="2" charset="-122"/>
              <a:cs typeface="+mn-cs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439"/>
          <a:stretch>
            <a:fillRect/>
          </a:stretch>
        </p:blipFill>
        <p:spPr>
          <a:xfrm>
            <a:off x="-6631" y="4869092"/>
            <a:ext cx="2184400" cy="1956373"/>
          </a:xfrm>
          <a:prstGeom prst="rect">
            <a:avLst/>
          </a:prstGeom>
          <a:noFill/>
          <a:effectLst>
            <a:softEdge rad="63500"/>
          </a:effec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0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Verdana" panose="020B0604030504040204" charset="0"/>
          <a:ea typeface="宋体" panose="02010600030101010101" pitchFamily="2" charset="-122"/>
          <a:cs typeface="宋体" panose="02010600030101010101" pitchFamily="2" charset="-122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Verdana" panose="020B0604030504040204" charset="0"/>
          <a:ea typeface="宋体" panose="02010600030101010101" pitchFamily="2" charset="-122"/>
          <a:cs typeface="宋体" panose="02010600030101010101" pitchFamily="2" charset="-122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Verdana" panose="020B0604030504040204" charset="0"/>
          <a:ea typeface="宋体" panose="02010600030101010101" pitchFamily="2" charset="-122"/>
          <a:cs typeface="宋体" panose="02010600030101010101" pitchFamily="2" charset="-122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Verdana" panose="020B0604030504040204" charset="0"/>
          <a:ea typeface="宋体" panose="02010600030101010101" pitchFamily="2" charset="-122"/>
          <a:cs typeface="宋体" panose="02010600030101010101" pitchFamily="2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Verdana" panose="020B0604030504040204" charset="0"/>
          <a:ea typeface="宋体" panose="02010600030101010101" pitchFamily="2" charset="-122"/>
          <a:cs typeface="宋体" panose="02010600030101010101" pitchFamily="2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Verdana" panose="020B0604030504040204" charset="0"/>
          <a:ea typeface="宋体" panose="02010600030101010101" pitchFamily="2" charset="-122"/>
          <a:cs typeface="宋体" panose="02010600030101010101" pitchFamily="2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Verdana" panose="020B0604030504040204" charset="0"/>
          <a:ea typeface="宋体" panose="02010600030101010101" pitchFamily="2" charset="-122"/>
          <a:cs typeface="宋体" panose="02010600030101010101" pitchFamily="2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Verdana" panose="020B0604030504040204" charset="0"/>
          <a:ea typeface="宋体" panose="02010600030101010101" pitchFamily="2" charset="-122"/>
          <a:cs typeface="宋体" panose="02010600030101010101" pitchFamily="2" charset="-122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Char char="v"/>
        <a:defRPr sz="3200" b="1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Wingdings" panose="05000000000000000000" pitchFamily="2" charset="2"/>
        <a:buChar char="§"/>
        <a:defRPr sz="2800" b="1">
          <a:solidFill>
            <a:schemeClr val="tx2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Char char="•"/>
        <a:defRPr sz="2400" b="1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 b="1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 b="1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/>
          <p:cNvSpPr>
            <a:spLocks noChangeArrowheads="1"/>
          </p:cNvSpPr>
          <p:nvPr/>
        </p:nvSpPr>
        <p:spPr bwMode="ltGray">
          <a:xfrm>
            <a:off x="2177768" y="1"/>
            <a:ext cx="10014231" cy="836613"/>
          </a:xfrm>
          <a:prstGeom prst="rect">
            <a:avLst/>
          </a:prstGeom>
          <a:gradFill rotWithShape="1">
            <a:gsLst>
              <a:gs pos="0">
                <a:schemeClr val="tx1">
                  <a:gamma/>
                  <a:shade val="46275"/>
                  <a:invGamma/>
                </a:schemeClr>
              </a:gs>
              <a:gs pos="50000">
                <a:schemeClr val="tx1"/>
              </a:gs>
              <a:gs pos="100000">
                <a:schemeClr val="tx1">
                  <a:gamma/>
                  <a:shade val="46275"/>
                  <a:invGamma/>
                </a:schemeClr>
              </a:gs>
            </a:gsLst>
            <a:lin ang="0" scaled="1"/>
          </a:gradFill>
          <a:ln>
            <a:noFill/>
          </a:ln>
          <a:effectLst/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800" b="1" i="0" u="none" strike="noStrike" kern="1200" cap="none" spc="0" normalizeH="0" baseline="0" noProof="0">
              <a:ln>
                <a:noFill/>
              </a:ln>
              <a:solidFill>
                <a:srgbClr val="163794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423592" y="1124744"/>
            <a:ext cx="9505056" cy="5465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altLang="zh-CN" dirty="0"/>
          </a:p>
        </p:txBody>
      </p:sp>
      <p:sp>
        <p:nvSpPr>
          <p:cNvPr id="1028" name="Rectangle 6"/>
          <p:cNvSpPr>
            <a:spLocks noGrp="1" noChangeArrowheads="1"/>
          </p:cNvSpPr>
          <p:nvPr>
            <p:ph type="title"/>
          </p:nvPr>
        </p:nvSpPr>
        <p:spPr bwMode="white">
          <a:xfrm>
            <a:off x="2711624" y="152401"/>
            <a:ext cx="8972376" cy="56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en-US" altLang="zh-CN" dirty="0"/>
          </a:p>
        </p:txBody>
      </p:sp>
      <p:sp>
        <p:nvSpPr>
          <p:cNvPr id="1029" name="Text Box 7"/>
          <p:cNvSpPr txBox="1">
            <a:spLocks noChangeArrowheads="1"/>
          </p:cNvSpPr>
          <p:nvPr/>
        </p:nvSpPr>
        <p:spPr bwMode="gray">
          <a:xfrm>
            <a:off x="2177768" y="837312"/>
            <a:ext cx="10014231" cy="169277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5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3436" name="Rectangle 12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640616" y="6590238"/>
            <a:ext cx="549102" cy="26776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/>
          <a:lstStyle>
            <a:lvl1pPr algn="r">
              <a:defRPr sz="14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74916133-F6FA-4ED1-B30A-BE9CEA93D544}" type="slidenum">
              <a:rPr lang="en-US" altLang="zh-CN" smtClean="0">
                <a:solidFill>
                  <a:srgbClr val="163794"/>
                </a:solidFill>
              </a:rPr>
            </a:fld>
            <a:endParaRPr lang="en-US" altLang="zh-CN" dirty="0">
              <a:solidFill>
                <a:srgbClr val="163794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0" y="982062"/>
            <a:ext cx="2184400" cy="5875937"/>
          </a:xfrm>
          <a:prstGeom prst="rect">
            <a:avLst/>
          </a:prstGeom>
          <a:blipFill dpi="0" rotWithShape="1">
            <a:blip r:embed="rId14">
              <a:alphaModFix amt="50000"/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artisticMarker/>
                      </a14:imgEffect>
                    </a14:imgLayer>
                  </a14:imgProps>
                </a:ext>
              </a:extLst>
            </a:blip>
            <a:srcRect/>
            <a:tile tx="0" ty="0" sx="100000" sy="100000" flip="none" algn="tl"/>
          </a:blipFill>
          <a:ln>
            <a:noFill/>
          </a:ln>
          <a:scene3d>
            <a:camera prst="orthographicFront"/>
            <a:lightRig rig="threePt" dir="t"/>
          </a:scene3d>
          <a:sp3d prstMaterial="matte"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14" name="直接连接符 13"/>
          <p:cNvCxnSpPr/>
          <p:nvPr/>
        </p:nvCxnSpPr>
        <p:spPr>
          <a:xfrm flipH="1">
            <a:off x="0" y="998538"/>
            <a:ext cx="21844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85" y="8685"/>
            <a:ext cx="1786235" cy="1006330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rig="threePt" dir="t"/>
          </a:scene3d>
          <a:sp3d>
            <a:bevelT/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18"/>
          <p:cNvSpPr txBox="1"/>
          <p:nvPr/>
        </p:nvSpPr>
        <p:spPr>
          <a:xfrm>
            <a:off x="1784350" y="-1262"/>
            <a:ext cx="400050" cy="1015663"/>
          </a:xfrm>
          <a:prstGeom prst="rect">
            <a:avLst/>
          </a:prstGeom>
          <a:solidFill>
            <a:srgbClr val="EAEAEA"/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计</a:t>
            </a:r>
            <a:endParaRPr kumimoji="0" lang="en-US" altLang="zh-CN" sz="1200" b="1" i="0" u="none" strike="noStrike" kern="1200" cap="none" spc="0" normalizeH="0" baseline="0" noProof="0" dirty="0">
              <a:ln>
                <a:noFill/>
              </a:ln>
              <a:solidFill>
                <a:srgbClr val="163794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算</a:t>
            </a:r>
            <a:endParaRPr kumimoji="0" lang="en-US" altLang="zh-CN" sz="1200" b="1" i="0" u="none" strike="noStrike" kern="1200" cap="none" spc="0" normalizeH="0" baseline="0" noProof="0" dirty="0">
              <a:ln>
                <a:noFill/>
              </a:ln>
              <a:solidFill>
                <a:srgbClr val="163794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机</a:t>
            </a:r>
            <a:endParaRPr kumimoji="0" lang="en-US" altLang="zh-CN" sz="1200" b="1" i="0" u="none" strike="noStrike" kern="1200" cap="none" spc="0" normalizeH="0" baseline="0" noProof="0" dirty="0">
              <a:ln>
                <a:noFill/>
              </a:ln>
              <a:solidFill>
                <a:srgbClr val="163794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网</a:t>
            </a:r>
            <a:endParaRPr kumimoji="0" lang="en-US" altLang="zh-CN" sz="1200" b="1" i="0" u="none" strike="noStrike" kern="1200" cap="none" spc="0" normalizeH="0" baseline="0" noProof="0" dirty="0">
              <a:ln>
                <a:noFill/>
              </a:ln>
              <a:solidFill>
                <a:srgbClr val="163794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络</a:t>
            </a:r>
            <a:endParaRPr kumimoji="0" lang="zh-CN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163794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439"/>
          <a:stretch>
            <a:fillRect/>
          </a:stretch>
        </p:blipFill>
        <p:spPr>
          <a:xfrm>
            <a:off x="-6631" y="4869092"/>
            <a:ext cx="2184400" cy="1956373"/>
          </a:xfrm>
          <a:prstGeom prst="rect">
            <a:avLst/>
          </a:prstGeom>
          <a:noFill/>
          <a:effectLst>
            <a:softEdge rad="63500"/>
          </a:effec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0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Verdana" panose="020B0604030504040204" charset="0"/>
          <a:ea typeface="宋体" panose="02010600030101010101" pitchFamily="2" charset="-122"/>
          <a:cs typeface="宋体" panose="02010600030101010101" pitchFamily="2" charset="-122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Verdana" panose="020B0604030504040204" charset="0"/>
          <a:ea typeface="宋体" panose="02010600030101010101" pitchFamily="2" charset="-122"/>
          <a:cs typeface="宋体" panose="02010600030101010101" pitchFamily="2" charset="-122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Verdana" panose="020B0604030504040204" charset="0"/>
          <a:ea typeface="宋体" panose="02010600030101010101" pitchFamily="2" charset="-122"/>
          <a:cs typeface="宋体" panose="02010600030101010101" pitchFamily="2" charset="-122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Verdana" panose="020B0604030504040204" charset="0"/>
          <a:ea typeface="宋体" panose="02010600030101010101" pitchFamily="2" charset="-122"/>
          <a:cs typeface="宋体" panose="02010600030101010101" pitchFamily="2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Verdana" panose="020B0604030504040204" charset="0"/>
          <a:ea typeface="宋体" panose="02010600030101010101" pitchFamily="2" charset="-122"/>
          <a:cs typeface="宋体" panose="02010600030101010101" pitchFamily="2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Verdana" panose="020B0604030504040204" charset="0"/>
          <a:ea typeface="宋体" panose="02010600030101010101" pitchFamily="2" charset="-122"/>
          <a:cs typeface="宋体" panose="02010600030101010101" pitchFamily="2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Verdana" panose="020B0604030504040204" charset="0"/>
          <a:ea typeface="宋体" panose="02010600030101010101" pitchFamily="2" charset="-122"/>
          <a:cs typeface="宋体" panose="02010600030101010101" pitchFamily="2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Verdana" panose="020B0604030504040204" charset="0"/>
          <a:ea typeface="宋体" panose="02010600030101010101" pitchFamily="2" charset="-122"/>
          <a:cs typeface="宋体" panose="02010600030101010101" pitchFamily="2" charset="-122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Char char="v"/>
        <a:defRPr sz="3200" b="1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Wingdings" panose="05000000000000000000" pitchFamily="2" charset="2"/>
        <a:buChar char="§"/>
        <a:defRPr sz="2800" b="1">
          <a:solidFill>
            <a:schemeClr val="tx2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Char char="•"/>
        <a:defRPr sz="2400" b="1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 b="1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 b="1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451821"/>
            <a:ext cx="10515600" cy="8946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Introduction: 1-</a:t>
            </a:r>
            <a:fld id="{C4204591-24BD-A542-B9D5-F8D8A88D2FEE}" type="slidenum">
              <a:rPr lang="en-US" smtClean="0"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0000A3"/>
          </a:solidFill>
          <a:latin typeface="+mn-lt"/>
          <a:ea typeface="+mj-ea"/>
          <a:cs typeface="+mj-cs"/>
        </a:defRPr>
      </a:lvl1pPr>
    </p:titleStyle>
    <p:bodyStyle>
      <a:lvl1pPr marL="352425" indent="-222250" algn="l" defTabSz="914400" rtl="0" eaLnBrk="1" latinLnBrk="0" hangingPunct="1">
        <a:lnSpc>
          <a:spcPct val="90000"/>
        </a:lnSpc>
        <a:spcBef>
          <a:spcPts val="1000"/>
        </a:spcBef>
        <a:buClr>
          <a:srgbClr val="0000A3"/>
        </a:buClr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95325" indent="-231775" algn="l" defTabSz="914400" rtl="0" eaLnBrk="1" latinLnBrk="0" hangingPunct="1">
        <a:lnSpc>
          <a:spcPct val="90000"/>
        </a:lnSpc>
        <a:spcBef>
          <a:spcPts val="500"/>
        </a:spcBef>
        <a:buClr>
          <a:srgbClr val="0000A8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451821"/>
            <a:ext cx="10515600" cy="8946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Network Layer: 4-</a:t>
            </a:r>
            <a:fld id="{C4204591-24BD-A542-B9D5-F8D8A88D2FEE}" type="slidenum">
              <a:rPr lang="en-US" smtClean="0"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0000A3"/>
          </a:solidFill>
          <a:latin typeface="+mj-lt"/>
          <a:ea typeface="+mj-ea"/>
          <a:cs typeface="+mj-cs"/>
        </a:defRPr>
      </a:lvl1pPr>
    </p:titleStyle>
    <p:bodyStyle>
      <a:lvl1pPr marL="352425" indent="-222250" algn="l" defTabSz="914400" rtl="0" eaLnBrk="1" latinLnBrk="0" hangingPunct="1">
        <a:lnSpc>
          <a:spcPct val="90000"/>
        </a:lnSpc>
        <a:spcBef>
          <a:spcPts val="1000"/>
        </a:spcBef>
        <a:buClr>
          <a:srgbClr val="0000A3"/>
        </a:buClr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95325" indent="-231775" algn="l" defTabSz="914400" rtl="0" eaLnBrk="1" latinLnBrk="0" hangingPunct="1">
        <a:lnSpc>
          <a:spcPct val="90000"/>
        </a:lnSpc>
        <a:spcBef>
          <a:spcPts val="500"/>
        </a:spcBef>
        <a:buClr>
          <a:srgbClr val="0000A8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zh-CN" altLang="en-US" dirty="0"/>
              <a:t>刘亚维</a:t>
            </a:r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ctrTitle" sz="quarter"/>
          </p:nvPr>
        </p:nvSpPr>
        <p:spPr/>
        <p:txBody>
          <a:bodyPr/>
          <a:lstStyle/>
          <a:p>
            <a:r>
              <a:rPr lang="zh-CN" altLang="en-US" dirty="0"/>
              <a:t>计算机网络实验</a:t>
            </a:r>
            <a:endParaRPr lang="zh-CN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 descr="屏幕上有字&#10;&#10;描述已自动生成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3421" y="3726289"/>
            <a:ext cx="6618207" cy="262299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实验内容及验收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 dirty="0"/>
              <a:t> </a:t>
            </a:r>
            <a:r>
              <a:rPr lang="en-US" altLang="zh-CN" sz="2400" dirty="0"/>
              <a:t>(4) </a:t>
            </a:r>
            <a:r>
              <a:rPr lang="zh-CN" altLang="en-US" sz="2400" dirty="0"/>
              <a:t>改进实验内容</a:t>
            </a:r>
            <a:r>
              <a:rPr lang="en-US" altLang="zh-CN" sz="2400" dirty="0"/>
              <a:t>3(</a:t>
            </a:r>
            <a:r>
              <a:rPr lang="zh-CN" altLang="en-US" sz="2400" dirty="0"/>
              <a:t>可组队完成</a:t>
            </a:r>
            <a:r>
              <a:rPr lang="en-US" altLang="zh-CN" sz="2400" dirty="0"/>
              <a:t>)</a:t>
            </a:r>
            <a:endParaRPr lang="en-US" altLang="zh-CN" sz="2400" dirty="0"/>
          </a:p>
          <a:p>
            <a:pPr lvl="1"/>
            <a:r>
              <a:rPr lang="zh-CN" altLang="en-US" sz="2000" dirty="0"/>
              <a:t>扩展实验的网络规模，由原始方案中</a:t>
            </a:r>
            <a:r>
              <a:rPr lang="en-US" altLang="zh-CN" sz="2000" dirty="0"/>
              <a:t>3</a:t>
            </a:r>
            <a:r>
              <a:rPr lang="zh-CN" altLang="en-US" sz="2000" dirty="0"/>
              <a:t>台主机增加到</a:t>
            </a:r>
            <a:r>
              <a:rPr lang="zh-CN" altLang="en-US" sz="2000" dirty="0">
                <a:solidFill>
                  <a:srgbClr val="FF0000"/>
                </a:solidFill>
              </a:rPr>
              <a:t>不少于</a:t>
            </a:r>
            <a:r>
              <a:rPr lang="en-US" altLang="zh-CN" sz="2000" dirty="0">
                <a:solidFill>
                  <a:srgbClr val="FF0000"/>
                </a:solidFill>
              </a:rPr>
              <a:t>5</a:t>
            </a:r>
            <a:r>
              <a:rPr lang="zh-CN" altLang="en-US" sz="2000" dirty="0">
                <a:solidFill>
                  <a:srgbClr val="FF0000"/>
                </a:solidFill>
              </a:rPr>
              <a:t>台</a:t>
            </a:r>
            <a:r>
              <a:rPr lang="zh-CN" altLang="en-US" sz="2000" dirty="0"/>
              <a:t>主机，共同完成</a:t>
            </a:r>
            <a:r>
              <a:rPr lang="en-US" altLang="zh-CN" sz="2000" dirty="0"/>
              <a:t>IP</a:t>
            </a:r>
            <a:r>
              <a:rPr lang="zh-CN" altLang="en-US" sz="2000" dirty="0"/>
              <a:t>数据报转发及收发过程</a:t>
            </a:r>
            <a:endParaRPr lang="en-US" altLang="zh-CN" sz="2000" dirty="0"/>
          </a:p>
          <a:p>
            <a:pPr lvl="1"/>
            <a:r>
              <a:rPr lang="zh-CN" altLang="en-US" sz="2000" dirty="0"/>
              <a:t>要求采用</a:t>
            </a:r>
            <a:r>
              <a:rPr lang="zh-CN" altLang="en-US" sz="2000" dirty="0">
                <a:solidFill>
                  <a:srgbClr val="FF0000"/>
                </a:solidFill>
              </a:rPr>
              <a:t>转发表（图中仅供参考）</a:t>
            </a:r>
            <a:r>
              <a:rPr lang="zh-CN" altLang="en-US" sz="2000" dirty="0"/>
              <a:t>改进示例程序，增加程序通用性。</a:t>
            </a:r>
            <a:endParaRPr lang="en-US" altLang="zh-CN" sz="2000" dirty="0"/>
          </a:p>
          <a:p>
            <a:pPr lvl="2"/>
            <a:r>
              <a:rPr lang="zh-CN" altLang="en-US" sz="1800" dirty="0"/>
              <a:t>注：转发表中的</a:t>
            </a:r>
            <a:r>
              <a:rPr lang="zh-CN" altLang="en-US" sz="1800" dirty="0">
                <a:solidFill>
                  <a:srgbClr val="FF0000"/>
                </a:solidFill>
              </a:rPr>
              <a:t>下一跳</a:t>
            </a:r>
            <a:r>
              <a:rPr lang="en-US" altLang="zh-CN" sz="1800" dirty="0">
                <a:solidFill>
                  <a:srgbClr val="FF0000"/>
                </a:solidFill>
              </a:rPr>
              <a:t>MAC</a:t>
            </a:r>
            <a:r>
              <a:rPr lang="zh-CN" altLang="en-US" sz="1800" dirty="0"/>
              <a:t>，可由</a:t>
            </a:r>
            <a:r>
              <a:rPr lang="zh-CN" altLang="en-US" sz="1800" dirty="0">
                <a:solidFill>
                  <a:srgbClr val="FF0000"/>
                </a:solidFill>
              </a:rPr>
              <a:t>下一跳</a:t>
            </a:r>
            <a:r>
              <a:rPr lang="en-US" altLang="zh-CN" sz="1800" dirty="0">
                <a:solidFill>
                  <a:srgbClr val="FF0000"/>
                </a:solidFill>
              </a:rPr>
              <a:t>IP</a:t>
            </a:r>
            <a:r>
              <a:rPr lang="zh-CN" altLang="en-US" sz="1800" dirty="0"/>
              <a:t>，利用</a:t>
            </a:r>
            <a:r>
              <a:rPr lang="en-US" altLang="zh-CN" sz="1800" dirty="0">
                <a:solidFill>
                  <a:srgbClr val="FF0000"/>
                </a:solidFill>
              </a:rPr>
              <a:t>ARP</a:t>
            </a:r>
            <a:r>
              <a:rPr lang="zh-CN" altLang="en-US" sz="1800" dirty="0"/>
              <a:t>协议获得（建议编程实现，但不要求）</a:t>
            </a:r>
            <a:endParaRPr lang="zh-CN" altLang="en-US" sz="1800" dirty="0"/>
          </a:p>
          <a:p>
            <a:r>
              <a:rPr lang="zh-CN" altLang="en-US" sz="2400" dirty="0"/>
              <a:t>验收：</a:t>
            </a:r>
            <a:endParaRPr lang="zh-CN" altLang="en-US" sz="2400" dirty="0"/>
          </a:p>
          <a:p>
            <a:pPr lvl="1"/>
            <a:r>
              <a:rPr lang="zh-CN" altLang="en-US" sz="2000" dirty="0"/>
              <a:t>每个主机启用一个终端</a:t>
            </a:r>
            <a:endParaRPr lang="zh-CN" altLang="en-US" sz="2000" dirty="0"/>
          </a:p>
          <a:p>
            <a:pPr lvl="1"/>
            <a:r>
              <a:rPr lang="zh-CN" altLang="en-US" sz="2000" dirty="0"/>
              <a:t>控制台输出清晰</a:t>
            </a:r>
            <a:endParaRPr lang="en-US" altLang="zh-CN" sz="2000" dirty="0"/>
          </a:p>
          <a:p>
            <a:pPr lvl="2"/>
            <a:r>
              <a:rPr lang="zh-CN" altLang="en-US" sz="1800" dirty="0"/>
              <a:t>展示收到</a:t>
            </a:r>
            <a:r>
              <a:rPr lang="en-US" altLang="zh-CN" sz="1800" dirty="0"/>
              <a:t>IP</a:t>
            </a:r>
            <a:r>
              <a:rPr lang="zh-CN" altLang="en-US" sz="1800" dirty="0"/>
              <a:t>数据报的时间、</a:t>
            </a:r>
            <a:br>
              <a:rPr lang="en-US" altLang="zh-CN" sz="1800" dirty="0"/>
            </a:br>
            <a:r>
              <a:rPr lang="zh-CN" altLang="en-US" sz="1800" dirty="0"/>
              <a:t>源</a:t>
            </a:r>
            <a:r>
              <a:rPr lang="en-US" altLang="zh-CN" sz="1800" dirty="0"/>
              <a:t>MAC</a:t>
            </a:r>
            <a:r>
              <a:rPr lang="zh-CN" altLang="en-US" sz="1800" dirty="0"/>
              <a:t>地址、目的</a:t>
            </a:r>
            <a:r>
              <a:rPr lang="en-US" altLang="zh-CN" sz="1800" dirty="0"/>
              <a:t>MAC</a:t>
            </a:r>
            <a:br>
              <a:rPr lang="en-US" altLang="zh-CN" sz="1800" dirty="0"/>
            </a:br>
            <a:r>
              <a:rPr lang="zh-CN" altLang="en-US" sz="1800" dirty="0"/>
              <a:t>地址、源</a:t>
            </a:r>
            <a:r>
              <a:rPr lang="en-US" altLang="zh-CN" sz="1800" dirty="0"/>
              <a:t>IP</a:t>
            </a:r>
            <a:r>
              <a:rPr lang="zh-CN" altLang="en-US" sz="1800" dirty="0"/>
              <a:t>地址、目的</a:t>
            </a:r>
            <a:r>
              <a:rPr lang="en-US" altLang="zh-CN" sz="1800" dirty="0"/>
              <a:t>IP</a:t>
            </a:r>
            <a:br>
              <a:rPr lang="en-US" altLang="zh-CN" sz="1800" dirty="0"/>
            </a:br>
            <a:r>
              <a:rPr lang="zh-CN" altLang="en-US" sz="1800" dirty="0"/>
              <a:t>地址、</a:t>
            </a:r>
            <a:r>
              <a:rPr lang="en-US" altLang="zh-CN" sz="1800" dirty="0"/>
              <a:t>TTL</a:t>
            </a:r>
            <a:r>
              <a:rPr lang="zh-CN" altLang="en-US" sz="1800" dirty="0"/>
              <a:t>等。</a:t>
            </a:r>
            <a:endParaRPr lang="en-US" altLang="zh-CN" sz="1800" dirty="0"/>
          </a:p>
          <a:p>
            <a:pPr lvl="1"/>
            <a:r>
              <a:rPr lang="zh-CN" altLang="en-US" sz="2000" dirty="0"/>
              <a:t>展示代码：讲解查表转发的过程</a:t>
            </a:r>
            <a:endParaRPr lang="zh-CN" altLang="en-US" sz="2000" dirty="0"/>
          </a:p>
          <a:p>
            <a:endParaRPr lang="zh-CN" altLang="en-US" sz="2400" dirty="0"/>
          </a:p>
        </p:txBody>
      </p:sp>
      <p:sp>
        <p:nvSpPr>
          <p:cNvPr id="9" name="任意多边形: 形状 8"/>
          <p:cNvSpPr/>
          <p:nvPr/>
        </p:nvSpPr>
        <p:spPr bwMode="auto">
          <a:xfrm>
            <a:off x="6186985" y="4512737"/>
            <a:ext cx="1501254" cy="359514"/>
          </a:xfrm>
          <a:custGeom>
            <a:avLst/>
            <a:gdLst>
              <a:gd name="connsiteX0" fmla="*/ 0 w 1501254"/>
              <a:gd name="connsiteY0" fmla="*/ 327669 h 359514"/>
              <a:gd name="connsiteX1" fmla="*/ 773373 w 1501254"/>
              <a:gd name="connsiteY1" fmla="*/ 123 h 359514"/>
              <a:gd name="connsiteX2" fmla="*/ 1501254 w 1501254"/>
              <a:gd name="connsiteY2" fmla="*/ 359514 h 359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01254" h="359514">
                <a:moveTo>
                  <a:pt x="0" y="327669"/>
                </a:moveTo>
                <a:cubicBezTo>
                  <a:pt x="261582" y="161242"/>
                  <a:pt x="523164" y="-5185"/>
                  <a:pt x="773373" y="123"/>
                </a:cubicBezTo>
                <a:cubicBezTo>
                  <a:pt x="1023582" y="5430"/>
                  <a:pt x="1430741" y="313263"/>
                  <a:pt x="1501254" y="359514"/>
                </a:cubicBezTo>
              </a:path>
            </a:pathLst>
          </a:custGeom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vert="horz" wrap="none" lIns="91440" tIns="45720" rIns="91440" bIns="45720" numCol="1" rtlCol="0" anchor="t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2" name="任意多边形: 形状 11"/>
          <p:cNvSpPr/>
          <p:nvPr/>
        </p:nvSpPr>
        <p:spPr bwMode="auto">
          <a:xfrm>
            <a:off x="7765961" y="4506296"/>
            <a:ext cx="1198144" cy="359514"/>
          </a:xfrm>
          <a:custGeom>
            <a:avLst/>
            <a:gdLst>
              <a:gd name="connsiteX0" fmla="*/ 0 w 1501254"/>
              <a:gd name="connsiteY0" fmla="*/ 327669 h 359514"/>
              <a:gd name="connsiteX1" fmla="*/ 773373 w 1501254"/>
              <a:gd name="connsiteY1" fmla="*/ 123 h 359514"/>
              <a:gd name="connsiteX2" fmla="*/ 1501254 w 1501254"/>
              <a:gd name="connsiteY2" fmla="*/ 359514 h 359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01254" h="359514">
                <a:moveTo>
                  <a:pt x="0" y="327669"/>
                </a:moveTo>
                <a:cubicBezTo>
                  <a:pt x="261582" y="161242"/>
                  <a:pt x="523164" y="-5185"/>
                  <a:pt x="773373" y="123"/>
                </a:cubicBezTo>
                <a:cubicBezTo>
                  <a:pt x="1023582" y="5430"/>
                  <a:pt x="1430741" y="313263"/>
                  <a:pt x="1501254" y="359514"/>
                </a:cubicBezTo>
              </a:path>
            </a:pathLst>
          </a:custGeom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vert="horz" wrap="none" lIns="91440" tIns="45720" rIns="91440" bIns="45720" numCol="1" rtlCol="0" anchor="t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3" name="任意多边形: 形状 12"/>
          <p:cNvSpPr/>
          <p:nvPr/>
        </p:nvSpPr>
        <p:spPr bwMode="auto">
          <a:xfrm>
            <a:off x="8987318" y="4529906"/>
            <a:ext cx="1234214" cy="359514"/>
          </a:xfrm>
          <a:custGeom>
            <a:avLst/>
            <a:gdLst>
              <a:gd name="connsiteX0" fmla="*/ 0 w 1501254"/>
              <a:gd name="connsiteY0" fmla="*/ 327669 h 359514"/>
              <a:gd name="connsiteX1" fmla="*/ 773373 w 1501254"/>
              <a:gd name="connsiteY1" fmla="*/ 123 h 359514"/>
              <a:gd name="connsiteX2" fmla="*/ 1501254 w 1501254"/>
              <a:gd name="connsiteY2" fmla="*/ 359514 h 359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01254" h="359514">
                <a:moveTo>
                  <a:pt x="0" y="327669"/>
                </a:moveTo>
                <a:cubicBezTo>
                  <a:pt x="261582" y="161242"/>
                  <a:pt x="523164" y="-5185"/>
                  <a:pt x="773373" y="123"/>
                </a:cubicBezTo>
                <a:cubicBezTo>
                  <a:pt x="1023582" y="5430"/>
                  <a:pt x="1430741" y="313263"/>
                  <a:pt x="1501254" y="359514"/>
                </a:cubicBezTo>
              </a:path>
            </a:pathLst>
          </a:custGeom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vert="horz" wrap="none" lIns="91440" tIns="45720" rIns="91440" bIns="45720" numCol="1" rtlCol="0" anchor="t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4" name="任意多边形: 形状 13"/>
          <p:cNvSpPr/>
          <p:nvPr/>
        </p:nvSpPr>
        <p:spPr bwMode="auto">
          <a:xfrm>
            <a:off x="10263184" y="4525755"/>
            <a:ext cx="1501254" cy="359514"/>
          </a:xfrm>
          <a:custGeom>
            <a:avLst/>
            <a:gdLst>
              <a:gd name="connsiteX0" fmla="*/ 0 w 1501254"/>
              <a:gd name="connsiteY0" fmla="*/ 327669 h 359514"/>
              <a:gd name="connsiteX1" fmla="*/ 773373 w 1501254"/>
              <a:gd name="connsiteY1" fmla="*/ 123 h 359514"/>
              <a:gd name="connsiteX2" fmla="*/ 1501254 w 1501254"/>
              <a:gd name="connsiteY2" fmla="*/ 359514 h 359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01254" h="359514">
                <a:moveTo>
                  <a:pt x="0" y="327669"/>
                </a:moveTo>
                <a:cubicBezTo>
                  <a:pt x="261582" y="161242"/>
                  <a:pt x="523164" y="-5185"/>
                  <a:pt x="773373" y="123"/>
                </a:cubicBezTo>
                <a:cubicBezTo>
                  <a:pt x="1023582" y="5430"/>
                  <a:pt x="1430741" y="313263"/>
                  <a:pt x="1501254" y="359514"/>
                </a:cubicBezTo>
              </a:path>
            </a:pathLst>
          </a:custGeom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vert="horz" wrap="none" lIns="91440" tIns="45720" rIns="91440" bIns="45720" numCol="1" rtlCol="0" anchor="t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7568593" y="4278335"/>
            <a:ext cx="1468834" cy="200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700" dirty="0"/>
              <a:t>SA:192.168.1.1 DA:</a:t>
            </a:r>
            <a:r>
              <a:rPr lang="en-US" altLang="zh-CN" sz="700" dirty="0">
                <a:solidFill>
                  <a:srgbClr val="FF0000"/>
                </a:solidFill>
              </a:rPr>
              <a:t>192.168.1.5</a:t>
            </a:r>
            <a:endParaRPr lang="zh-CN" altLang="en-US" sz="700" dirty="0">
              <a:solidFill>
                <a:srgbClr val="FF0000"/>
              </a:solidFill>
            </a:endParaRPr>
          </a:p>
        </p:txBody>
      </p:sp>
      <p:cxnSp>
        <p:nvCxnSpPr>
          <p:cNvPr id="19" name="直接箭头连接符 18"/>
          <p:cNvCxnSpPr/>
          <p:nvPr/>
        </p:nvCxnSpPr>
        <p:spPr bwMode="auto">
          <a:xfrm flipH="1">
            <a:off x="8305800" y="4506296"/>
            <a:ext cx="370840" cy="112234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6045200" y="4278335"/>
            <a:ext cx="1468834" cy="200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700" dirty="0"/>
              <a:t>SA:192.168.1.1 DA:</a:t>
            </a:r>
            <a:r>
              <a:rPr lang="en-US" altLang="zh-CN" sz="700" dirty="0">
                <a:solidFill>
                  <a:srgbClr val="FF0000"/>
                </a:solidFill>
              </a:rPr>
              <a:t>192.168.1.5</a:t>
            </a:r>
            <a:endParaRPr lang="zh-CN" altLang="en-US" sz="700" dirty="0">
              <a:solidFill>
                <a:srgbClr val="FF0000"/>
              </a:solidFill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9091986" y="4278335"/>
            <a:ext cx="1468834" cy="200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700" dirty="0"/>
              <a:t>SA:192.168.1.1 DA:</a:t>
            </a:r>
            <a:r>
              <a:rPr lang="en-US" altLang="zh-CN" sz="700" dirty="0">
                <a:solidFill>
                  <a:srgbClr val="FF0000"/>
                </a:solidFill>
              </a:rPr>
              <a:t>192.168.1.5</a:t>
            </a:r>
            <a:endParaRPr lang="zh-CN" altLang="en-US" sz="700" dirty="0">
              <a:solidFill>
                <a:srgbClr val="FF0000"/>
              </a:solidFill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10624356" y="4278335"/>
            <a:ext cx="1468834" cy="200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700" dirty="0"/>
              <a:t>SA:192.168.1.1 DA:</a:t>
            </a:r>
            <a:r>
              <a:rPr lang="en-US" altLang="zh-CN" sz="700" dirty="0">
                <a:solidFill>
                  <a:srgbClr val="FF0000"/>
                </a:solidFill>
              </a:rPr>
              <a:t>192.168.1.5</a:t>
            </a:r>
            <a:endParaRPr lang="zh-CN" altLang="en-US" sz="7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xit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2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xit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xit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5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2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5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7" grpId="0" animBg="1"/>
      <p:bldP spid="17" grpId="1" animBg="1"/>
      <p:bldP spid="21" grpId="0" animBg="1"/>
      <p:bldP spid="21" grpId="1" animBg="1"/>
      <p:bldP spid="22" grpId="0" animBg="1"/>
      <p:bldP spid="22" grpId="1" animBg="1"/>
      <p:bldP spid="2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电脑萤幕画面&#10;&#10;描述已自动生成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7508" y="3728283"/>
            <a:ext cx="6601104" cy="279184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实验内容及验收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 dirty="0"/>
              <a:t> </a:t>
            </a:r>
            <a:r>
              <a:rPr lang="en-US" altLang="zh-CN" sz="2400" dirty="0"/>
              <a:t>(4) </a:t>
            </a:r>
            <a:r>
              <a:rPr lang="zh-CN" altLang="en-US" sz="2400" dirty="0"/>
              <a:t>改进实验内容</a:t>
            </a:r>
            <a:r>
              <a:rPr lang="en-US" altLang="zh-CN" sz="2400" dirty="0"/>
              <a:t>3(</a:t>
            </a:r>
            <a:r>
              <a:rPr lang="zh-CN" altLang="en-US" sz="2400" dirty="0"/>
              <a:t>可组队完成</a:t>
            </a:r>
            <a:r>
              <a:rPr lang="en-US" altLang="zh-CN" sz="2400" dirty="0"/>
              <a:t>)</a:t>
            </a:r>
            <a:endParaRPr lang="en-US" altLang="zh-CN" sz="2400" dirty="0"/>
          </a:p>
          <a:p>
            <a:pPr lvl="1"/>
            <a:r>
              <a:rPr lang="zh-CN" altLang="en-US" sz="2000" dirty="0"/>
              <a:t>扩展实验的网络规模，由原始方案中</a:t>
            </a:r>
            <a:r>
              <a:rPr lang="en-US" altLang="zh-CN" sz="2000" dirty="0"/>
              <a:t>3</a:t>
            </a:r>
            <a:r>
              <a:rPr lang="zh-CN" altLang="en-US" sz="2000" dirty="0"/>
              <a:t>台主机增加到</a:t>
            </a:r>
            <a:r>
              <a:rPr lang="zh-CN" altLang="en-US" sz="2000" dirty="0">
                <a:solidFill>
                  <a:srgbClr val="FF0000"/>
                </a:solidFill>
              </a:rPr>
              <a:t>不少于</a:t>
            </a:r>
            <a:r>
              <a:rPr lang="en-US" altLang="zh-CN" sz="2000" dirty="0">
                <a:solidFill>
                  <a:srgbClr val="FF0000"/>
                </a:solidFill>
              </a:rPr>
              <a:t>5</a:t>
            </a:r>
            <a:r>
              <a:rPr lang="zh-CN" altLang="en-US" sz="2000" dirty="0">
                <a:solidFill>
                  <a:srgbClr val="FF0000"/>
                </a:solidFill>
              </a:rPr>
              <a:t>台</a:t>
            </a:r>
            <a:r>
              <a:rPr lang="zh-CN" altLang="en-US" sz="2000" dirty="0"/>
              <a:t>主机，共同完成</a:t>
            </a:r>
            <a:r>
              <a:rPr lang="en-US" altLang="zh-CN" sz="2000" dirty="0"/>
              <a:t>IP</a:t>
            </a:r>
            <a:r>
              <a:rPr lang="zh-CN" altLang="en-US" sz="2000" dirty="0"/>
              <a:t>数据报转发及收发过程</a:t>
            </a:r>
            <a:endParaRPr lang="en-US" altLang="zh-CN" sz="2000" dirty="0"/>
          </a:p>
          <a:p>
            <a:pPr lvl="1"/>
            <a:r>
              <a:rPr lang="zh-CN" altLang="en-US" sz="2000" dirty="0"/>
              <a:t>要求采用</a:t>
            </a:r>
            <a:r>
              <a:rPr lang="zh-CN" altLang="en-US" sz="2000" dirty="0">
                <a:solidFill>
                  <a:srgbClr val="FF0000"/>
                </a:solidFill>
              </a:rPr>
              <a:t>转发表（图中仅供参考）</a:t>
            </a:r>
            <a:r>
              <a:rPr lang="zh-CN" altLang="en-US" sz="2000" dirty="0"/>
              <a:t>改进示例程序，增加程序通用性。</a:t>
            </a:r>
            <a:endParaRPr lang="en-US" altLang="zh-CN" sz="2000" dirty="0"/>
          </a:p>
          <a:p>
            <a:pPr lvl="2"/>
            <a:r>
              <a:rPr lang="zh-CN" altLang="en-US" sz="1800" dirty="0"/>
              <a:t>注：转发表中的</a:t>
            </a:r>
            <a:r>
              <a:rPr lang="zh-CN" altLang="en-US" sz="1800" dirty="0">
                <a:solidFill>
                  <a:srgbClr val="FF0000"/>
                </a:solidFill>
              </a:rPr>
              <a:t>下一跳</a:t>
            </a:r>
            <a:r>
              <a:rPr lang="en-US" altLang="zh-CN" sz="1800" dirty="0">
                <a:solidFill>
                  <a:srgbClr val="FF0000"/>
                </a:solidFill>
              </a:rPr>
              <a:t>MAC</a:t>
            </a:r>
            <a:r>
              <a:rPr lang="zh-CN" altLang="en-US" sz="1800" dirty="0"/>
              <a:t>，可由</a:t>
            </a:r>
            <a:r>
              <a:rPr lang="zh-CN" altLang="en-US" sz="1800" dirty="0">
                <a:solidFill>
                  <a:srgbClr val="FF0000"/>
                </a:solidFill>
              </a:rPr>
              <a:t>下一跳</a:t>
            </a:r>
            <a:r>
              <a:rPr lang="en-US" altLang="zh-CN" sz="1800" dirty="0">
                <a:solidFill>
                  <a:srgbClr val="FF0000"/>
                </a:solidFill>
              </a:rPr>
              <a:t>IP</a:t>
            </a:r>
            <a:r>
              <a:rPr lang="zh-CN" altLang="en-US" sz="1800" dirty="0"/>
              <a:t>，利用</a:t>
            </a:r>
            <a:r>
              <a:rPr lang="en-US" altLang="zh-CN" sz="1800" dirty="0">
                <a:solidFill>
                  <a:srgbClr val="FF0000"/>
                </a:solidFill>
              </a:rPr>
              <a:t>ARP</a:t>
            </a:r>
            <a:r>
              <a:rPr lang="zh-CN" altLang="en-US" sz="1800" dirty="0"/>
              <a:t>协议获得（建议编程实现，但不要求）</a:t>
            </a:r>
            <a:endParaRPr lang="zh-CN" altLang="en-US" sz="1800" dirty="0"/>
          </a:p>
          <a:p>
            <a:r>
              <a:rPr lang="zh-CN" altLang="en-US" sz="2400" dirty="0"/>
              <a:t>验收：</a:t>
            </a:r>
            <a:endParaRPr lang="zh-CN" altLang="en-US" sz="2400" dirty="0"/>
          </a:p>
          <a:p>
            <a:pPr lvl="1"/>
            <a:r>
              <a:rPr lang="zh-CN" altLang="en-US" sz="2000" dirty="0"/>
              <a:t>每个主机启用一个终端</a:t>
            </a:r>
            <a:endParaRPr lang="zh-CN" altLang="en-US" sz="2000" dirty="0"/>
          </a:p>
          <a:p>
            <a:pPr lvl="1"/>
            <a:r>
              <a:rPr lang="zh-CN" altLang="en-US" sz="2000" dirty="0"/>
              <a:t>控制台输出清晰</a:t>
            </a:r>
            <a:endParaRPr lang="en-US" altLang="zh-CN" sz="2000" dirty="0"/>
          </a:p>
          <a:p>
            <a:pPr lvl="2"/>
            <a:r>
              <a:rPr lang="zh-CN" altLang="en-US" sz="1800" dirty="0"/>
              <a:t>展示收到</a:t>
            </a:r>
            <a:r>
              <a:rPr lang="en-US" altLang="zh-CN" sz="1800" dirty="0"/>
              <a:t>IP</a:t>
            </a:r>
            <a:r>
              <a:rPr lang="zh-CN" altLang="en-US" sz="1800" dirty="0"/>
              <a:t>数据报的时间、</a:t>
            </a:r>
            <a:br>
              <a:rPr lang="en-US" altLang="zh-CN" sz="1800" dirty="0"/>
            </a:br>
            <a:r>
              <a:rPr lang="zh-CN" altLang="en-US" sz="1800" dirty="0"/>
              <a:t>源</a:t>
            </a:r>
            <a:r>
              <a:rPr lang="en-US" altLang="zh-CN" sz="1800" dirty="0"/>
              <a:t>MAC</a:t>
            </a:r>
            <a:r>
              <a:rPr lang="zh-CN" altLang="en-US" sz="1800" dirty="0"/>
              <a:t>地址、目的</a:t>
            </a:r>
            <a:r>
              <a:rPr lang="en-US" altLang="zh-CN" sz="1800" dirty="0"/>
              <a:t>MAC</a:t>
            </a:r>
            <a:br>
              <a:rPr lang="en-US" altLang="zh-CN" sz="1800" dirty="0"/>
            </a:br>
            <a:r>
              <a:rPr lang="zh-CN" altLang="en-US" sz="1800" dirty="0"/>
              <a:t>地址、源</a:t>
            </a:r>
            <a:r>
              <a:rPr lang="en-US" altLang="zh-CN" sz="1800" dirty="0"/>
              <a:t>IP</a:t>
            </a:r>
            <a:r>
              <a:rPr lang="zh-CN" altLang="en-US" sz="1800" dirty="0"/>
              <a:t>地址、目的</a:t>
            </a:r>
            <a:r>
              <a:rPr lang="en-US" altLang="zh-CN" sz="1800" dirty="0"/>
              <a:t>IP</a:t>
            </a:r>
            <a:br>
              <a:rPr lang="en-US" altLang="zh-CN" sz="1800" dirty="0"/>
            </a:br>
            <a:r>
              <a:rPr lang="zh-CN" altLang="en-US" sz="1800" dirty="0"/>
              <a:t>地址、</a:t>
            </a:r>
            <a:r>
              <a:rPr lang="en-US" altLang="zh-CN" sz="1800" dirty="0"/>
              <a:t>TTL</a:t>
            </a:r>
            <a:r>
              <a:rPr lang="zh-CN" altLang="en-US" sz="1800" dirty="0"/>
              <a:t>等。</a:t>
            </a:r>
            <a:endParaRPr lang="en-US" altLang="zh-CN" sz="1800" dirty="0"/>
          </a:p>
          <a:p>
            <a:pPr lvl="1"/>
            <a:r>
              <a:rPr lang="zh-CN" altLang="en-US" sz="2000" dirty="0"/>
              <a:t>展示代码：讲解查表转发的过程</a:t>
            </a:r>
            <a:endParaRPr lang="zh-CN" altLang="en-US" sz="2000" dirty="0"/>
          </a:p>
          <a:p>
            <a:endParaRPr lang="zh-CN" altLang="en-US" sz="2400" dirty="0"/>
          </a:p>
        </p:txBody>
      </p:sp>
      <p:sp>
        <p:nvSpPr>
          <p:cNvPr id="9" name="任意多边形: 形状 8"/>
          <p:cNvSpPr/>
          <p:nvPr/>
        </p:nvSpPr>
        <p:spPr bwMode="auto">
          <a:xfrm>
            <a:off x="6186985" y="4512737"/>
            <a:ext cx="1501254" cy="359514"/>
          </a:xfrm>
          <a:custGeom>
            <a:avLst/>
            <a:gdLst>
              <a:gd name="connsiteX0" fmla="*/ 0 w 1501254"/>
              <a:gd name="connsiteY0" fmla="*/ 327669 h 359514"/>
              <a:gd name="connsiteX1" fmla="*/ 773373 w 1501254"/>
              <a:gd name="connsiteY1" fmla="*/ 123 h 359514"/>
              <a:gd name="connsiteX2" fmla="*/ 1501254 w 1501254"/>
              <a:gd name="connsiteY2" fmla="*/ 359514 h 359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01254" h="359514">
                <a:moveTo>
                  <a:pt x="0" y="327669"/>
                </a:moveTo>
                <a:cubicBezTo>
                  <a:pt x="261582" y="161242"/>
                  <a:pt x="523164" y="-5185"/>
                  <a:pt x="773373" y="123"/>
                </a:cubicBezTo>
                <a:cubicBezTo>
                  <a:pt x="1023582" y="5430"/>
                  <a:pt x="1430741" y="313263"/>
                  <a:pt x="1501254" y="359514"/>
                </a:cubicBezTo>
              </a:path>
            </a:pathLst>
          </a:custGeom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vert="horz" wrap="none" lIns="91440" tIns="45720" rIns="91440" bIns="45720" numCol="1" rtlCol="0" anchor="t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2" name="任意多边形: 形状 11"/>
          <p:cNvSpPr/>
          <p:nvPr/>
        </p:nvSpPr>
        <p:spPr bwMode="auto">
          <a:xfrm>
            <a:off x="7765961" y="4506296"/>
            <a:ext cx="1198144" cy="359514"/>
          </a:xfrm>
          <a:custGeom>
            <a:avLst/>
            <a:gdLst>
              <a:gd name="connsiteX0" fmla="*/ 0 w 1501254"/>
              <a:gd name="connsiteY0" fmla="*/ 327669 h 359514"/>
              <a:gd name="connsiteX1" fmla="*/ 773373 w 1501254"/>
              <a:gd name="connsiteY1" fmla="*/ 123 h 359514"/>
              <a:gd name="connsiteX2" fmla="*/ 1501254 w 1501254"/>
              <a:gd name="connsiteY2" fmla="*/ 359514 h 359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01254" h="359514">
                <a:moveTo>
                  <a:pt x="0" y="327669"/>
                </a:moveTo>
                <a:cubicBezTo>
                  <a:pt x="261582" y="161242"/>
                  <a:pt x="523164" y="-5185"/>
                  <a:pt x="773373" y="123"/>
                </a:cubicBezTo>
                <a:cubicBezTo>
                  <a:pt x="1023582" y="5430"/>
                  <a:pt x="1430741" y="313263"/>
                  <a:pt x="1501254" y="359514"/>
                </a:cubicBezTo>
              </a:path>
            </a:pathLst>
          </a:custGeom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vert="horz" wrap="none" lIns="91440" tIns="45720" rIns="91440" bIns="45720" numCol="1" rtlCol="0" anchor="t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3" name="任意多边形: 形状 12"/>
          <p:cNvSpPr/>
          <p:nvPr/>
        </p:nvSpPr>
        <p:spPr bwMode="auto">
          <a:xfrm>
            <a:off x="8987318" y="4529906"/>
            <a:ext cx="1234214" cy="359514"/>
          </a:xfrm>
          <a:custGeom>
            <a:avLst/>
            <a:gdLst>
              <a:gd name="connsiteX0" fmla="*/ 0 w 1501254"/>
              <a:gd name="connsiteY0" fmla="*/ 327669 h 359514"/>
              <a:gd name="connsiteX1" fmla="*/ 773373 w 1501254"/>
              <a:gd name="connsiteY1" fmla="*/ 123 h 359514"/>
              <a:gd name="connsiteX2" fmla="*/ 1501254 w 1501254"/>
              <a:gd name="connsiteY2" fmla="*/ 359514 h 359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01254" h="359514">
                <a:moveTo>
                  <a:pt x="0" y="327669"/>
                </a:moveTo>
                <a:cubicBezTo>
                  <a:pt x="261582" y="161242"/>
                  <a:pt x="523164" y="-5185"/>
                  <a:pt x="773373" y="123"/>
                </a:cubicBezTo>
                <a:cubicBezTo>
                  <a:pt x="1023582" y="5430"/>
                  <a:pt x="1430741" y="313263"/>
                  <a:pt x="1501254" y="359514"/>
                </a:cubicBezTo>
              </a:path>
            </a:pathLst>
          </a:custGeom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vert="horz" wrap="none" lIns="91440" tIns="45720" rIns="91440" bIns="45720" numCol="1" rtlCol="0" anchor="t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4" name="任意多边形: 形状 13"/>
          <p:cNvSpPr/>
          <p:nvPr/>
        </p:nvSpPr>
        <p:spPr bwMode="auto">
          <a:xfrm>
            <a:off x="10263184" y="4525755"/>
            <a:ext cx="1501254" cy="359514"/>
          </a:xfrm>
          <a:custGeom>
            <a:avLst/>
            <a:gdLst>
              <a:gd name="connsiteX0" fmla="*/ 0 w 1501254"/>
              <a:gd name="connsiteY0" fmla="*/ 327669 h 359514"/>
              <a:gd name="connsiteX1" fmla="*/ 773373 w 1501254"/>
              <a:gd name="connsiteY1" fmla="*/ 123 h 359514"/>
              <a:gd name="connsiteX2" fmla="*/ 1501254 w 1501254"/>
              <a:gd name="connsiteY2" fmla="*/ 359514 h 359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01254" h="359514">
                <a:moveTo>
                  <a:pt x="0" y="327669"/>
                </a:moveTo>
                <a:cubicBezTo>
                  <a:pt x="261582" y="161242"/>
                  <a:pt x="523164" y="-5185"/>
                  <a:pt x="773373" y="123"/>
                </a:cubicBezTo>
                <a:cubicBezTo>
                  <a:pt x="1023582" y="5430"/>
                  <a:pt x="1430741" y="313263"/>
                  <a:pt x="1501254" y="359514"/>
                </a:cubicBezTo>
              </a:path>
            </a:pathLst>
          </a:custGeom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vert="horz" wrap="none" lIns="91440" tIns="45720" rIns="91440" bIns="45720" numCol="1" rtlCol="0" anchor="t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7568593" y="4278335"/>
            <a:ext cx="1468834" cy="200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700" dirty="0"/>
              <a:t>SA:192.168.1.1 DA:</a:t>
            </a:r>
            <a:r>
              <a:rPr lang="en-US" altLang="zh-CN" sz="700" dirty="0">
                <a:solidFill>
                  <a:srgbClr val="FF0000"/>
                </a:solidFill>
              </a:rPr>
              <a:t>192.168.1.5</a:t>
            </a:r>
            <a:endParaRPr lang="zh-CN" altLang="en-US" sz="700" dirty="0">
              <a:solidFill>
                <a:srgbClr val="FF0000"/>
              </a:solidFill>
            </a:endParaRPr>
          </a:p>
        </p:txBody>
      </p:sp>
      <p:cxnSp>
        <p:nvCxnSpPr>
          <p:cNvPr id="19" name="直接箭头连接符 18"/>
          <p:cNvCxnSpPr/>
          <p:nvPr/>
        </p:nvCxnSpPr>
        <p:spPr bwMode="auto">
          <a:xfrm flipH="1">
            <a:off x="8305800" y="4506296"/>
            <a:ext cx="370840" cy="112234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6045200" y="4278335"/>
            <a:ext cx="1468834" cy="200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700" dirty="0"/>
              <a:t>SA:192.168.1.1 DA:</a:t>
            </a:r>
            <a:r>
              <a:rPr lang="en-US" altLang="zh-CN" sz="700" dirty="0">
                <a:solidFill>
                  <a:srgbClr val="FF0000"/>
                </a:solidFill>
              </a:rPr>
              <a:t>192.168.1.5</a:t>
            </a:r>
            <a:endParaRPr lang="zh-CN" altLang="en-US" sz="700" dirty="0">
              <a:solidFill>
                <a:srgbClr val="FF0000"/>
              </a:solidFill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9091986" y="4278335"/>
            <a:ext cx="1468834" cy="200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700" dirty="0"/>
              <a:t>SA:192.168.1.1 DA:</a:t>
            </a:r>
            <a:r>
              <a:rPr lang="en-US" altLang="zh-CN" sz="700" dirty="0">
                <a:solidFill>
                  <a:srgbClr val="FF0000"/>
                </a:solidFill>
              </a:rPr>
              <a:t>192.168.1.5</a:t>
            </a:r>
            <a:endParaRPr lang="zh-CN" altLang="en-US" sz="700" dirty="0">
              <a:solidFill>
                <a:srgbClr val="FF0000"/>
              </a:solidFill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10624356" y="4278335"/>
            <a:ext cx="1468834" cy="200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700" dirty="0"/>
              <a:t>SA:192.168.1.1 DA:</a:t>
            </a:r>
            <a:r>
              <a:rPr lang="en-US" altLang="zh-CN" sz="700" dirty="0">
                <a:solidFill>
                  <a:srgbClr val="FF0000"/>
                </a:solidFill>
              </a:rPr>
              <a:t>192.168.1.5</a:t>
            </a:r>
            <a:endParaRPr lang="zh-CN" altLang="en-US" sz="700" dirty="0">
              <a:solidFill>
                <a:srgbClr val="FF0000"/>
              </a:solidFill>
            </a:endParaRPr>
          </a:p>
        </p:txBody>
      </p:sp>
      <p:sp>
        <p:nvSpPr>
          <p:cNvPr id="6" name="矩形 5"/>
          <p:cNvSpPr/>
          <p:nvPr/>
        </p:nvSpPr>
        <p:spPr bwMode="auto">
          <a:xfrm>
            <a:off x="9390678" y="5666762"/>
            <a:ext cx="734037" cy="448811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solidFill>
              <a:srgbClr val="FF0000"/>
            </a:solidFill>
            <a:prstDash val="dashDot"/>
          </a:ln>
          <a:effectLst/>
        </p:spPr>
        <p:txBody>
          <a:bodyPr vert="horz" wrap="none" lIns="91440" tIns="45720" rIns="91440" bIns="45720" numCol="1" rtlCol="0" anchor="t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xit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2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xit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xit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5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2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5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7" grpId="0" animBg="1"/>
      <p:bldP spid="17" grpId="1" animBg="1"/>
      <p:bldP spid="21" grpId="0" animBg="1"/>
      <p:bldP spid="21" grpId="1" animBg="1"/>
      <p:bldP spid="22" grpId="0" animBg="1"/>
      <p:bldP spid="22" grpId="1" animBg="1"/>
      <p:bldP spid="2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实验内容及验收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000" dirty="0"/>
              <a:t>(5) </a:t>
            </a:r>
            <a:r>
              <a:rPr lang="zh-CN" altLang="en-US" sz="2000" dirty="0"/>
              <a:t>基于</a:t>
            </a:r>
            <a:r>
              <a:rPr lang="zh-CN" altLang="en-US" sz="2000" dirty="0">
                <a:solidFill>
                  <a:srgbClr val="FF0000"/>
                </a:solidFill>
              </a:rPr>
              <a:t>双网口</a:t>
            </a:r>
            <a:r>
              <a:rPr lang="zh-CN" altLang="en-US" sz="2000" dirty="0"/>
              <a:t>主机的路由转发</a:t>
            </a:r>
            <a:endParaRPr lang="zh-CN" altLang="en-US" sz="2000" dirty="0"/>
          </a:p>
          <a:p>
            <a:pPr lvl="1"/>
            <a:r>
              <a:rPr lang="zh-CN" altLang="en-US" sz="1800" dirty="0"/>
              <a:t>构造了静态路由表，实现了</a:t>
            </a:r>
            <a:r>
              <a:rPr lang="zh-CN" altLang="en-US" sz="1800" dirty="0">
                <a:solidFill>
                  <a:srgbClr val="FF0000"/>
                </a:solidFill>
              </a:rPr>
              <a:t>不同子网间</a:t>
            </a:r>
            <a:r>
              <a:rPr lang="zh-CN" altLang="en-US" sz="1800" dirty="0"/>
              <a:t>的</a:t>
            </a:r>
            <a:r>
              <a:rPr lang="en-US" altLang="zh-CN" sz="1800" dirty="0"/>
              <a:t>IP</a:t>
            </a:r>
            <a:r>
              <a:rPr lang="zh-CN" altLang="en-US" sz="1800" dirty="0"/>
              <a:t>数据报查表转发过程。</a:t>
            </a:r>
            <a:endParaRPr lang="en-US" altLang="zh-CN" sz="1800" dirty="0"/>
          </a:p>
          <a:p>
            <a:pPr lvl="1"/>
            <a:r>
              <a:rPr lang="zh-CN" altLang="en-US" sz="1800" dirty="0"/>
              <a:t>提示：路由主机的</a:t>
            </a:r>
            <a:r>
              <a:rPr lang="zh-CN" altLang="en-US" sz="1800" dirty="0">
                <a:solidFill>
                  <a:srgbClr val="FF0000"/>
                </a:solidFill>
              </a:rPr>
              <a:t>示例代码未经测试</a:t>
            </a:r>
            <a:r>
              <a:rPr lang="zh-CN" altLang="en-US" sz="1800" dirty="0"/>
              <a:t>。</a:t>
            </a:r>
            <a:r>
              <a:rPr lang="en-US" altLang="zh-CN" sz="1800" dirty="0"/>
              <a:t>czy: </a:t>
            </a:r>
            <a:r>
              <a:rPr lang="zh-CN" altLang="en-US" sz="1800" dirty="0"/>
              <a:t>查看手册配置</a:t>
            </a:r>
            <a:endParaRPr lang="en-US" altLang="zh-CN" sz="1800" dirty="0"/>
          </a:p>
          <a:p>
            <a:r>
              <a:rPr lang="en-US" altLang="zh-CN" sz="2000" dirty="0"/>
              <a:t>(6) </a:t>
            </a:r>
            <a:r>
              <a:rPr lang="zh-CN" altLang="en-US" sz="2000" dirty="0"/>
              <a:t>通过完善路由表，改进示例程序实现双向传输。</a:t>
            </a:r>
            <a:endParaRPr lang="en-US" altLang="zh-CN" sz="2000" dirty="0"/>
          </a:p>
          <a:p>
            <a:pPr lvl="1"/>
            <a:r>
              <a:rPr lang="zh-CN" altLang="en-US" sz="1800" dirty="0"/>
              <a:t>原方案中，发送一条消息“</a:t>
            </a:r>
            <a:r>
              <a:rPr lang="en-US" altLang="zh-CN" sz="1800" dirty="0"/>
              <a:t>Hello, this is a test message.</a:t>
            </a:r>
            <a:r>
              <a:rPr lang="zh-CN" altLang="en-US" sz="1800" dirty="0"/>
              <a:t>”到接收主机。</a:t>
            </a:r>
            <a:endParaRPr lang="en-US" altLang="zh-CN" sz="1800" dirty="0"/>
          </a:p>
          <a:p>
            <a:pPr lvl="1"/>
            <a:r>
              <a:rPr lang="zh-CN" altLang="en-US" sz="1800" dirty="0"/>
              <a:t>改进后，接收主机回复发送主机一条消息，“</a:t>
            </a:r>
            <a:r>
              <a:rPr lang="en-US" altLang="zh-CN" sz="1800" dirty="0"/>
              <a:t>Hello! Got your message loud and clear.</a:t>
            </a:r>
            <a:r>
              <a:rPr lang="zh-CN" altLang="en-US" sz="1800" dirty="0"/>
              <a:t>”</a:t>
            </a:r>
            <a:endParaRPr lang="zh-CN" altLang="en-US" sz="1800" dirty="0"/>
          </a:p>
          <a:p>
            <a:r>
              <a:rPr lang="zh-CN" altLang="en-US" sz="2000" dirty="0"/>
              <a:t>验收：</a:t>
            </a:r>
            <a:endParaRPr lang="zh-CN" altLang="en-US" sz="2000" dirty="0"/>
          </a:p>
          <a:p>
            <a:pPr lvl="1"/>
            <a:r>
              <a:rPr lang="zh-CN" altLang="en-US" sz="1800" dirty="0"/>
              <a:t>实验环境的介绍</a:t>
            </a:r>
            <a:endParaRPr lang="en-US" altLang="zh-CN" sz="1800" dirty="0"/>
          </a:p>
          <a:p>
            <a:pPr lvl="1"/>
            <a:r>
              <a:rPr lang="zh-CN" altLang="en-US" sz="1800" dirty="0"/>
              <a:t>启用三个终端</a:t>
            </a:r>
            <a:endParaRPr lang="en-US" altLang="zh-CN" sz="1800" dirty="0"/>
          </a:p>
          <a:p>
            <a:pPr lvl="1"/>
            <a:r>
              <a:rPr lang="zh-CN" altLang="en-US" sz="1800" dirty="0"/>
              <a:t>控制台输出清晰</a:t>
            </a:r>
            <a:endParaRPr lang="en-US" altLang="zh-CN" sz="1800" dirty="0"/>
          </a:p>
          <a:p>
            <a:pPr lvl="2"/>
            <a:r>
              <a:rPr lang="zh-CN" altLang="en-US" sz="1800" dirty="0"/>
              <a:t>特别是路由主机的控制台，展示</a:t>
            </a:r>
            <a:br>
              <a:rPr lang="en-US" altLang="zh-CN" sz="1800" dirty="0"/>
            </a:br>
            <a:r>
              <a:rPr lang="zh-CN" altLang="en-US" sz="1800" dirty="0"/>
              <a:t>收到的数据报的源</a:t>
            </a:r>
            <a:r>
              <a:rPr lang="en-US" altLang="zh-CN" sz="1800" dirty="0"/>
              <a:t>MAC</a:t>
            </a:r>
            <a:r>
              <a:rPr lang="zh-CN" altLang="en-US" sz="1800" dirty="0"/>
              <a:t>地址，目</a:t>
            </a:r>
            <a:br>
              <a:rPr lang="en-US" altLang="zh-CN" sz="1800" dirty="0"/>
            </a:br>
            <a:r>
              <a:rPr lang="zh-CN" altLang="en-US" sz="1800" dirty="0"/>
              <a:t>的</a:t>
            </a:r>
            <a:r>
              <a:rPr lang="en-US" altLang="zh-CN" sz="1800" dirty="0"/>
              <a:t>MAC</a:t>
            </a:r>
            <a:r>
              <a:rPr lang="zh-CN" altLang="en-US" sz="1800" dirty="0"/>
              <a:t>地址、源</a:t>
            </a:r>
            <a:r>
              <a:rPr lang="en-US" altLang="zh-CN" sz="1800" dirty="0"/>
              <a:t>IP</a:t>
            </a:r>
            <a:r>
              <a:rPr lang="zh-CN" altLang="en-US" sz="1800" dirty="0"/>
              <a:t>地址、目的</a:t>
            </a:r>
            <a:r>
              <a:rPr lang="en-US" altLang="zh-CN" sz="1800" dirty="0"/>
              <a:t>IP</a:t>
            </a:r>
            <a:br>
              <a:rPr lang="en-US" altLang="zh-CN" sz="1800" dirty="0"/>
            </a:br>
            <a:r>
              <a:rPr lang="zh-CN" altLang="en-US" sz="1800" dirty="0"/>
              <a:t>地址、</a:t>
            </a:r>
            <a:r>
              <a:rPr lang="en-US" altLang="zh-CN" sz="1800" dirty="0" err="1"/>
              <a:t>ttl</a:t>
            </a:r>
            <a:r>
              <a:rPr lang="zh-CN" altLang="en-US" sz="1800" dirty="0"/>
              <a:t>、源端口号、目的端口号</a:t>
            </a:r>
            <a:endParaRPr lang="en-US" altLang="zh-CN" sz="1800" dirty="0"/>
          </a:p>
          <a:p>
            <a:pPr lvl="1"/>
            <a:r>
              <a:rPr lang="zh-CN" altLang="en-US" sz="1800" dirty="0"/>
              <a:t>展示代码：讲解查表转发过程</a:t>
            </a:r>
            <a:endParaRPr lang="zh-CN" altLang="en-US" sz="1800" dirty="0"/>
          </a:p>
        </p:txBody>
      </p:sp>
      <p:pic>
        <p:nvPicPr>
          <p:cNvPr id="6" name="图片 5" descr="图形用户界面, 应用程序&#10;&#10;描述已自动生成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6780" y="4432935"/>
            <a:ext cx="5753100" cy="1771650"/>
          </a:xfrm>
          <a:prstGeom prst="rect">
            <a:avLst/>
          </a:prstGeom>
        </p:spPr>
      </p:pic>
      <p:sp>
        <p:nvSpPr>
          <p:cNvPr id="7" name="任意多边形: 形状 6"/>
          <p:cNvSpPr/>
          <p:nvPr/>
        </p:nvSpPr>
        <p:spPr bwMode="auto">
          <a:xfrm>
            <a:off x="6502401" y="4177411"/>
            <a:ext cx="2273186" cy="486787"/>
          </a:xfrm>
          <a:custGeom>
            <a:avLst/>
            <a:gdLst>
              <a:gd name="connsiteX0" fmla="*/ 0 w 1933433"/>
              <a:gd name="connsiteY0" fmla="*/ 486787 h 486787"/>
              <a:gd name="connsiteX1" fmla="*/ 868908 w 1933433"/>
              <a:gd name="connsiteY1" fmla="*/ 17 h 486787"/>
              <a:gd name="connsiteX2" fmla="*/ 1933433 w 1933433"/>
              <a:gd name="connsiteY2" fmla="*/ 468590 h 486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33433" h="486787">
                <a:moveTo>
                  <a:pt x="0" y="486787"/>
                </a:moveTo>
                <a:cubicBezTo>
                  <a:pt x="273334" y="244918"/>
                  <a:pt x="546669" y="3050"/>
                  <a:pt x="868908" y="17"/>
                </a:cubicBezTo>
                <a:cubicBezTo>
                  <a:pt x="1191147" y="-3016"/>
                  <a:pt x="1771176" y="391253"/>
                  <a:pt x="1933433" y="468590"/>
                </a:cubicBezTo>
              </a:path>
            </a:pathLst>
          </a:custGeom>
          <a:ln w="1905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vert="horz" wrap="none" lIns="91440" tIns="45720" rIns="91440" bIns="45720" numCol="1" rtlCol="0" anchor="t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8" name="任意多边形: 形状 7"/>
          <p:cNvSpPr/>
          <p:nvPr/>
        </p:nvSpPr>
        <p:spPr bwMode="auto">
          <a:xfrm>
            <a:off x="8840543" y="4135052"/>
            <a:ext cx="2310057" cy="559626"/>
          </a:xfrm>
          <a:custGeom>
            <a:avLst/>
            <a:gdLst>
              <a:gd name="connsiteX0" fmla="*/ 0 w 1933433"/>
              <a:gd name="connsiteY0" fmla="*/ 486787 h 486787"/>
              <a:gd name="connsiteX1" fmla="*/ 868908 w 1933433"/>
              <a:gd name="connsiteY1" fmla="*/ 17 h 486787"/>
              <a:gd name="connsiteX2" fmla="*/ 1933433 w 1933433"/>
              <a:gd name="connsiteY2" fmla="*/ 468590 h 486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33433" h="486787">
                <a:moveTo>
                  <a:pt x="0" y="486787"/>
                </a:moveTo>
                <a:cubicBezTo>
                  <a:pt x="273334" y="244918"/>
                  <a:pt x="546669" y="3050"/>
                  <a:pt x="868908" y="17"/>
                </a:cubicBezTo>
                <a:cubicBezTo>
                  <a:pt x="1191147" y="-3016"/>
                  <a:pt x="1771176" y="391253"/>
                  <a:pt x="1933433" y="468590"/>
                </a:cubicBezTo>
              </a:path>
            </a:pathLst>
          </a:custGeom>
          <a:ln w="1905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vert="horz" wrap="none" lIns="91440" tIns="45720" rIns="91440" bIns="45720" numCol="1" rtlCol="0" anchor="t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842153" y="3921689"/>
            <a:ext cx="1468834" cy="200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700" dirty="0"/>
              <a:t>SA:192.168.1.1 DA:</a:t>
            </a:r>
            <a:r>
              <a:rPr lang="en-US" altLang="zh-CN" sz="700" dirty="0">
                <a:solidFill>
                  <a:srgbClr val="FF0000"/>
                </a:solidFill>
              </a:rPr>
              <a:t>192.168.2.2</a:t>
            </a:r>
            <a:endParaRPr lang="zh-CN" altLang="en-US" sz="700" dirty="0">
              <a:solidFill>
                <a:srgbClr val="FF0000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9072365" y="3893783"/>
            <a:ext cx="1468834" cy="200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700" dirty="0"/>
              <a:t>SA:192.168.1.1 DA:192.168.2.2</a:t>
            </a:r>
            <a:endParaRPr lang="zh-CN" altLang="en-US" sz="700" dirty="0"/>
          </a:p>
        </p:txBody>
      </p:sp>
      <p:cxnSp>
        <p:nvCxnSpPr>
          <p:cNvPr id="13" name="直接箭头连接符 12"/>
          <p:cNvCxnSpPr/>
          <p:nvPr/>
        </p:nvCxnSpPr>
        <p:spPr bwMode="auto">
          <a:xfrm flipH="1">
            <a:off x="7635240" y="4093838"/>
            <a:ext cx="335280" cy="1671962"/>
          </a:xfrm>
          <a:prstGeom prst="straightConnector1">
            <a:avLst/>
          </a:prstGeom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实验报告评价指标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确保实验报告中有清晰的问题描述、方法论、结果分析和结论。</a:t>
            </a:r>
            <a:endParaRPr lang="zh-CN" altLang="en-US" dirty="0"/>
          </a:p>
          <a:p>
            <a:r>
              <a:rPr lang="zh-CN" altLang="en-US" dirty="0"/>
              <a:t>检查报告是否包含了必要的代码片段和运行结果截图。</a:t>
            </a:r>
            <a:endParaRPr lang="zh-CN" altLang="en-US" dirty="0"/>
          </a:p>
          <a:p>
            <a:r>
              <a:rPr lang="zh-CN" altLang="en-US" dirty="0"/>
              <a:t>功能实现是否包含了所有的实验内容。</a:t>
            </a:r>
            <a:endParaRPr lang="zh-CN" altLang="en-US" dirty="0"/>
          </a:p>
          <a:p>
            <a:r>
              <a:rPr lang="zh-CN" altLang="en-US" dirty="0"/>
              <a:t>讨论部分是否合理解释了实验结果，是否给出了合理的结论。</a:t>
            </a:r>
            <a:endParaRPr lang="zh-CN" altLang="en-US" dirty="0"/>
          </a:p>
          <a:p>
            <a:r>
              <a:rPr lang="zh-CN" altLang="en-US" dirty="0"/>
              <a:t>报告的整体结构是否符合要求，语言是否清晰。</a:t>
            </a:r>
            <a:endParaRPr lang="zh-CN" altLang="en-US" dirty="0"/>
          </a:p>
          <a:p>
            <a:r>
              <a:rPr lang="zh-CN" altLang="en-US" dirty="0"/>
              <a:t>篇幅适宜，不能过少</a:t>
            </a:r>
            <a:endParaRPr lang="zh-CN" altLang="en-US" dirty="0"/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提交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操作视频</a:t>
            </a:r>
            <a:endParaRPr lang="en-US" altLang="zh-CN" dirty="0"/>
          </a:p>
          <a:p>
            <a:r>
              <a:rPr lang="zh-CN" altLang="en-US" dirty="0"/>
              <a:t>实验报告</a:t>
            </a:r>
            <a:endParaRPr lang="en-US" altLang="zh-CN" dirty="0"/>
          </a:p>
          <a:p>
            <a:r>
              <a:rPr lang="zh-CN" altLang="en-US" dirty="0"/>
              <a:t>源码（打包）</a:t>
            </a:r>
            <a:endParaRPr lang="en-US" altLang="zh-CN" dirty="0"/>
          </a:p>
          <a:p>
            <a:r>
              <a:rPr lang="zh-CN" altLang="en-US" dirty="0"/>
              <a:t>注意</a:t>
            </a:r>
            <a:endParaRPr lang="en-US" altLang="zh-CN" dirty="0"/>
          </a:p>
          <a:p>
            <a:pPr lvl="1"/>
            <a:r>
              <a:rPr lang="zh-CN" altLang="en-US" dirty="0"/>
              <a:t>提交务必按照</a:t>
            </a:r>
            <a:r>
              <a:rPr lang="zh-CN" altLang="en-US" dirty="0">
                <a:solidFill>
                  <a:srgbClr val="FF0000"/>
                </a:solidFill>
              </a:rPr>
              <a:t>要求格式</a:t>
            </a:r>
            <a:r>
              <a:rPr lang="zh-CN" altLang="en-US" dirty="0"/>
              <a:t>提交相应内容</a:t>
            </a:r>
            <a:r>
              <a:rPr lang="en-US" altLang="zh-CN" dirty="0"/>
              <a:t>	</a:t>
            </a:r>
            <a:endParaRPr lang="en-US" altLang="zh-CN" dirty="0"/>
          </a:p>
          <a:p>
            <a:pPr lvl="1"/>
            <a:r>
              <a:rPr lang="zh-CN" altLang="en-US" dirty="0"/>
              <a:t>发布提交时，</a:t>
            </a:r>
            <a:r>
              <a:rPr lang="zh-CN" altLang="en-US" dirty="0">
                <a:solidFill>
                  <a:srgbClr val="FF0000"/>
                </a:solidFill>
              </a:rPr>
              <a:t>一次实验</a:t>
            </a:r>
            <a:r>
              <a:rPr lang="zh-CN" altLang="en-US" dirty="0"/>
              <a:t>会分成上述</a:t>
            </a:r>
            <a:r>
              <a:rPr lang="zh-CN" altLang="en-US" dirty="0">
                <a:solidFill>
                  <a:srgbClr val="FF0000"/>
                </a:solidFill>
              </a:rPr>
              <a:t>几个部分</a:t>
            </a:r>
            <a:r>
              <a:rPr lang="zh-CN" altLang="en-US" dirty="0"/>
              <a:t>，</a:t>
            </a:r>
            <a:r>
              <a:rPr lang="zh-CN" altLang="en-US" dirty="0">
                <a:solidFill>
                  <a:srgbClr val="FF0000"/>
                </a:solidFill>
              </a:rPr>
              <a:t>分别</a:t>
            </a:r>
            <a:r>
              <a:rPr lang="zh-CN" altLang="en-US" dirty="0"/>
              <a:t>发布</a:t>
            </a:r>
            <a:r>
              <a:rPr lang="zh-CN" altLang="en-US" dirty="0">
                <a:solidFill>
                  <a:srgbClr val="FF0000"/>
                </a:solidFill>
              </a:rPr>
              <a:t>提交</a:t>
            </a:r>
            <a:r>
              <a:rPr lang="zh-CN" altLang="en-US" dirty="0"/>
              <a:t>任务。</a:t>
            </a:r>
            <a:endParaRPr lang="en-US" altLang="zh-CN" dirty="0"/>
          </a:p>
          <a:p>
            <a:pPr lvl="1"/>
            <a:r>
              <a:rPr lang="zh-CN" altLang="en-US" dirty="0"/>
              <a:t>具体一个提交任务，也会要求，分开不同文档，文档格式要求（如原始文件，或压缩文件），命名要求，</a:t>
            </a:r>
            <a:r>
              <a:rPr lang="en-US" altLang="zh-CN" dirty="0"/>
              <a:t>……</a:t>
            </a:r>
            <a:endParaRPr lang="zh-CN" alt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5" name="内容占位符 4" descr="花卉图案复活节彩蛋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9301" y="1152525"/>
            <a:ext cx="7873397" cy="5248275"/>
          </a:xfr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dirty="0"/>
              <a:t>加分二选一            内容</a:t>
            </a:r>
            <a:r>
              <a:rPr lang="en-US" altLang="zh-CN" dirty="0"/>
              <a:t>1</a:t>
            </a:r>
            <a:r>
              <a:rPr lang="zh-CN" altLang="en-US" dirty="0"/>
              <a:t>：现场验收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1400" dirty="0"/>
              <a:t>加分</a:t>
            </a:r>
            <a:r>
              <a:rPr lang="zh-CN" altLang="en-US" sz="1400" dirty="0">
                <a:solidFill>
                  <a:srgbClr val="FF0000"/>
                </a:solidFill>
              </a:rPr>
              <a:t>最高分</a:t>
            </a:r>
            <a:r>
              <a:rPr lang="en-US" altLang="zh-CN" sz="1400" dirty="0">
                <a:solidFill>
                  <a:srgbClr val="FF0000"/>
                </a:solidFill>
              </a:rPr>
              <a:t>5</a:t>
            </a:r>
            <a:r>
              <a:rPr lang="zh-CN" altLang="en-US" sz="1400" dirty="0">
                <a:solidFill>
                  <a:srgbClr val="FF0000"/>
                </a:solidFill>
              </a:rPr>
              <a:t>分</a:t>
            </a:r>
            <a:r>
              <a:rPr lang="zh-CN" altLang="en-US" sz="1400" dirty="0"/>
              <a:t>，计入实验总成绩（百分制，加分后成绩</a:t>
            </a:r>
            <a:r>
              <a:rPr lang="zh-CN" altLang="en-US" sz="1400" dirty="0">
                <a:solidFill>
                  <a:srgbClr val="FF0000"/>
                </a:solidFill>
              </a:rPr>
              <a:t>超过</a:t>
            </a:r>
            <a:r>
              <a:rPr lang="en-US" altLang="zh-CN" sz="1400" dirty="0">
                <a:solidFill>
                  <a:srgbClr val="FF0000"/>
                </a:solidFill>
              </a:rPr>
              <a:t>100</a:t>
            </a:r>
            <a:r>
              <a:rPr lang="zh-CN" altLang="en-US" sz="1400" dirty="0">
                <a:solidFill>
                  <a:srgbClr val="FF0000"/>
                </a:solidFill>
              </a:rPr>
              <a:t>分，按</a:t>
            </a:r>
            <a:r>
              <a:rPr lang="en-US" altLang="zh-CN" sz="1400" dirty="0">
                <a:solidFill>
                  <a:srgbClr val="FF0000"/>
                </a:solidFill>
              </a:rPr>
              <a:t>100</a:t>
            </a:r>
            <a:r>
              <a:rPr lang="zh-CN" altLang="en-US" sz="1400" dirty="0">
                <a:solidFill>
                  <a:srgbClr val="FF0000"/>
                </a:solidFill>
              </a:rPr>
              <a:t>分计</a:t>
            </a:r>
            <a:r>
              <a:rPr lang="zh-CN" altLang="en-US" sz="1400" dirty="0"/>
              <a:t>）</a:t>
            </a:r>
            <a:endParaRPr lang="en-US" altLang="zh-CN" sz="1400" dirty="0"/>
          </a:p>
          <a:p>
            <a:r>
              <a:rPr lang="zh-CN" altLang="en-US" sz="1400" dirty="0"/>
              <a:t>验收要在实验课上</a:t>
            </a:r>
            <a:r>
              <a:rPr lang="zh-CN" altLang="en-US" sz="1400" dirty="0">
                <a:solidFill>
                  <a:srgbClr val="FF0000"/>
                </a:solidFill>
              </a:rPr>
              <a:t>当场完成</a:t>
            </a:r>
            <a:endParaRPr lang="en-US" altLang="zh-CN" sz="1400" dirty="0"/>
          </a:p>
          <a:p>
            <a:r>
              <a:rPr lang="zh-CN" altLang="en-US" sz="1400" dirty="0"/>
              <a:t>以小组为单位，小组人数</a:t>
            </a:r>
            <a:r>
              <a:rPr lang="zh-CN" altLang="en-US" sz="1400" dirty="0">
                <a:solidFill>
                  <a:srgbClr val="FF0000"/>
                </a:solidFill>
              </a:rPr>
              <a:t>大于</a:t>
            </a:r>
            <a:r>
              <a:rPr lang="en-US" altLang="zh-CN" sz="1400" dirty="0">
                <a:solidFill>
                  <a:srgbClr val="FF0000"/>
                </a:solidFill>
              </a:rPr>
              <a:t>3</a:t>
            </a:r>
            <a:r>
              <a:rPr lang="zh-CN" altLang="en-US" sz="1400" dirty="0">
                <a:solidFill>
                  <a:srgbClr val="FF0000"/>
                </a:solidFill>
              </a:rPr>
              <a:t>人</a:t>
            </a:r>
            <a:endParaRPr lang="en-US" altLang="zh-CN" sz="1400" dirty="0">
              <a:solidFill>
                <a:srgbClr val="FF0000"/>
              </a:solidFill>
            </a:endParaRPr>
          </a:p>
          <a:p>
            <a:r>
              <a:rPr lang="zh-CN" altLang="en-US" sz="1400" dirty="0"/>
              <a:t>小组</a:t>
            </a:r>
            <a:r>
              <a:rPr lang="zh-CN" altLang="en-US" sz="1400" dirty="0">
                <a:solidFill>
                  <a:srgbClr val="FF0000"/>
                </a:solidFill>
              </a:rPr>
              <a:t>每人</a:t>
            </a:r>
            <a:r>
              <a:rPr lang="zh-CN" altLang="en-US" sz="1400" dirty="0"/>
              <a:t>必须以</a:t>
            </a:r>
            <a:r>
              <a:rPr lang="zh-CN" altLang="en-US" sz="1400" dirty="0">
                <a:solidFill>
                  <a:srgbClr val="FF0000"/>
                </a:solidFill>
              </a:rPr>
              <a:t>自己的物理机</a:t>
            </a:r>
            <a:r>
              <a:rPr lang="zh-CN" altLang="en-US" sz="1400" dirty="0"/>
              <a:t>中的虚拟机参与验收</a:t>
            </a:r>
            <a:endParaRPr lang="en-US" altLang="zh-CN" sz="1400" dirty="0"/>
          </a:p>
          <a:p>
            <a:pPr lvl="1"/>
            <a:r>
              <a:rPr lang="zh-CN" altLang="en-US" sz="1200" dirty="0"/>
              <a:t>要求</a:t>
            </a:r>
            <a:r>
              <a:rPr lang="zh-CN" altLang="en-US" sz="1200" dirty="0">
                <a:solidFill>
                  <a:srgbClr val="FF0000"/>
                </a:solidFill>
              </a:rPr>
              <a:t>使用自己的代码</a:t>
            </a:r>
            <a:r>
              <a:rPr lang="zh-CN" altLang="en-US" sz="1200" dirty="0"/>
              <a:t>，助教</a:t>
            </a:r>
            <a:r>
              <a:rPr lang="zh-CN" altLang="en-US" sz="1200" dirty="0">
                <a:solidFill>
                  <a:srgbClr val="FF0000"/>
                </a:solidFill>
              </a:rPr>
              <a:t>抽查</a:t>
            </a:r>
            <a:endParaRPr lang="en-US" altLang="zh-CN" sz="1200" dirty="0"/>
          </a:p>
          <a:p>
            <a:pPr lvl="1"/>
            <a:r>
              <a:rPr lang="zh-CN" altLang="en-US" sz="1200" dirty="0"/>
              <a:t>发送的</a:t>
            </a:r>
            <a:r>
              <a:rPr lang="zh-CN" altLang="en-US" sz="1200" dirty="0">
                <a:solidFill>
                  <a:srgbClr val="FF0000"/>
                </a:solidFill>
              </a:rPr>
              <a:t>消息内容</a:t>
            </a:r>
            <a:r>
              <a:rPr lang="zh-CN" altLang="en-US" sz="1200" dirty="0"/>
              <a:t>，</a:t>
            </a:r>
            <a:r>
              <a:rPr lang="zh-CN" altLang="en-US" sz="1200" dirty="0">
                <a:solidFill>
                  <a:srgbClr val="FF0000"/>
                </a:solidFill>
              </a:rPr>
              <a:t>现场指定</a:t>
            </a:r>
            <a:endParaRPr lang="en-US" altLang="zh-CN" sz="1200" dirty="0">
              <a:solidFill>
                <a:srgbClr val="FF0000"/>
              </a:solidFill>
            </a:endParaRPr>
          </a:p>
          <a:p>
            <a:pPr lvl="1"/>
            <a:r>
              <a:rPr lang="zh-CN" altLang="en-US" sz="1200" dirty="0"/>
              <a:t>转发主机转发消息时，</a:t>
            </a:r>
            <a:r>
              <a:rPr lang="zh-CN" altLang="en-US" sz="1200" dirty="0">
                <a:solidFill>
                  <a:srgbClr val="FF0000"/>
                </a:solidFill>
              </a:rPr>
              <a:t>增加时延</a:t>
            </a:r>
            <a:r>
              <a:rPr lang="zh-CN" altLang="en-US" sz="1200" dirty="0"/>
              <a:t>（以秒计），以突出演示效果</a:t>
            </a:r>
            <a:endParaRPr lang="en-US" altLang="zh-CN" sz="1200" dirty="0"/>
          </a:p>
          <a:p>
            <a:r>
              <a:rPr lang="zh-CN" altLang="en-US" sz="1400" dirty="0"/>
              <a:t>测试步骤</a:t>
            </a:r>
            <a:endParaRPr lang="en-US" altLang="zh-CN" sz="1400" dirty="0"/>
          </a:p>
          <a:p>
            <a:pPr lvl="1"/>
            <a:r>
              <a:rPr lang="zh-CN" altLang="en-US" sz="1100" dirty="0"/>
              <a:t>配置转发表</a:t>
            </a:r>
            <a:endParaRPr lang="en-US" altLang="zh-CN" sz="1100" dirty="0"/>
          </a:p>
          <a:p>
            <a:pPr lvl="1"/>
            <a:r>
              <a:rPr lang="zh-CN" altLang="en-US" sz="1200" dirty="0"/>
              <a:t>发出</a:t>
            </a:r>
            <a:r>
              <a:rPr lang="zh-CN" altLang="en-US" sz="1200" dirty="0">
                <a:solidFill>
                  <a:srgbClr val="FF0000"/>
                </a:solidFill>
              </a:rPr>
              <a:t>指定消息</a:t>
            </a:r>
            <a:r>
              <a:rPr lang="zh-CN" altLang="en-US" sz="1200" dirty="0"/>
              <a:t>后，</a:t>
            </a:r>
            <a:r>
              <a:rPr lang="zh-CN" altLang="en-US" sz="1200" dirty="0">
                <a:solidFill>
                  <a:srgbClr val="FF0000"/>
                </a:solidFill>
              </a:rPr>
              <a:t>接力</a:t>
            </a:r>
            <a:r>
              <a:rPr lang="zh-CN" altLang="en-US" sz="1200" dirty="0"/>
              <a:t>传递，每台虚拟机均显示该消息内容，</a:t>
            </a:r>
            <a:br>
              <a:rPr lang="en-US" altLang="zh-CN" sz="1200" dirty="0"/>
            </a:br>
            <a:r>
              <a:rPr lang="zh-CN" altLang="en-US" sz="1200" dirty="0"/>
              <a:t>直至最后一台虚拟机收到该消息</a:t>
            </a:r>
            <a:endParaRPr lang="en-US" altLang="zh-CN" sz="1200" dirty="0"/>
          </a:p>
          <a:p>
            <a:pPr lvl="1"/>
            <a:r>
              <a:rPr lang="zh-CN" altLang="en-US" sz="1200" dirty="0"/>
              <a:t>沿路径反向发出指定响应消息，第一台收到该消息</a:t>
            </a:r>
            <a:endParaRPr lang="en-US" altLang="zh-CN" sz="1200" dirty="0"/>
          </a:p>
          <a:p>
            <a:pPr lvl="1"/>
            <a:r>
              <a:rPr lang="zh-CN" altLang="en-US" sz="1200" dirty="0"/>
              <a:t>双向传输完成，视为测试成功。</a:t>
            </a:r>
            <a:endParaRPr lang="en-US" altLang="zh-CN" sz="1200" dirty="0"/>
          </a:p>
          <a:p>
            <a:r>
              <a:rPr lang="zh-CN" altLang="en-US" sz="1400" dirty="0"/>
              <a:t>参与验收的虚拟机数目要求，大于</a:t>
            </a:r>
            <a:r>
              <a:rPr lang="en-US" altLang="zh-CN" sz="1400" dirty="0"/>
              <a:t>5</a:t>
            </a:r>
            <a:r>
              <a:rPr lang="zh-CN" altLang="en-US" sz="1400" dirty="0"/>
              <a:t>台</a:t>
            </a:r>
            <a:endParaRPr lang="en-US" altLang="zh-CN" sz="1400" dirty="0"/>
          </a:p>
          <a:p>
            <a:r>
              <a:rPr lang="zh-CN" altLang="en-US" sz="1400" dirty="0"/>
              <a:t>计分规则：以参与人数计</a:t>
            </a:r>
            <a:endParaRPr lang="en-US" altLang="zh-CN" sz="1400" dirty="0"/>
          </a:p>
          <a:p>
            <a:pPr lvl="1"/>
            <a:r>
              <a:rPr lang="zh-CN" altLang="en-US" sz="1200" dirty="0"/>
              <a:t>小组每增加</a:t>
            </a:r>
            <a:r>
              <a:rPr lang="en-US" altLang="zh-CN" sz="1200" dirty="0"/>
              <a:t>1</a:t>
            </a:r>
            <a:r>
              <a:rPr lang="zh-CN" altLang="en-US" sz="1200" dirty="0"/>
              <a:t>人，小组得分加</a:t>
            </a:r>
            <a:r>
              <a:rPr lang="en-US" altLang="zh-CN" sz="1200" dirty="0"/>
              <a:t>0.5</a:t>
            </a:r>
            <a:r>
              <a:rPr lang="zh-CN" altLang="en-US" sz="1200" dirty="0"/>
              <a:t>，上限</a:t>
            </a:r>
            <a:r>
              <a:rPr lang="en-US" altLang="zh-CN" sz="1200" dirty="0"/>
              <a:t>5</a:t>
            </a:r>
            <a:r>
              <a:rPr lang="zh-CN" altLang="en-US" sz="1200" dirty="0"/>
              <a:t>分</a:t>
            </a:r>
            <a:endParaRPr lang="en-US" altLang="zh-CN" sz="1200" dirty="0"/>
          </a:p>
          <a:p>
            <a:pPr lvl="1"/>
            <a:r>
              <a:rPr lang="zh-CN" altLang="en-US" sz="1200" dirty="0"/>
              <a:t>举例：</a:t>
            </a:r>
            <a:endParaRPr lang="en-US" altLang="zh-CN" sz="1200" dirty="0"/>
          </a:p>
          <a:p>
            <a:pPr lvl="2"/>
            <a:r>
              <a:rPr lang="en-US" altLang="zh-CN" sz="1100" dirty="0"/>
              <a:t>4</a:t>
            </a:r>
            <a:r>
              <a:rPr lang="zh-CN" altLang="en-US" sz="1100" dirty="0"/>
              <a:t>人参与，小组得分</a:t>
            </a:r>
            <a:r>
              <a:rPr lang="en-US" altLang="zh-CN" sz="1100" dirty="0"/>
              <a:t>4*0.5=2</a:t>
            </a:r>
            <a:r>
              <a:rPr lang="zh-CN" altLang="en-US" sz="1100" dirty="0"/>
              <a:t>，</a:t>
            </a:r>
            <a:br>
              <a:rPr lang="en-US" altLang="zh-CN" sz="1100" dirty="0"/>
            </a:br>
            <a:r>
              <a:rPr lang="zh-CN" altLang="en-US" sz="1100" dirty="0"/>
              <a:t>即人均得</a:t>
            </a:r>
            <a:r>
              <a:rPr lang="en-US" altLang="zh-CN" sz="1100" dirty="0"/>
              <a:t>2</a:t>
            </a:r>
            <a:r>
              <a:rPr lang="zh-CN" altLang="en-US" sz="1100" dirty="0"/>
              <a:t>分</a:t>
            </a:r>
            <a:endParaRPr lang="en-US" altLang="zh-CN" sz="1100" dirty="0"/>
          </a:p>
          <a:p>
            <a:pPr lvl="2"/>
            <a:r>
              <a:rPr lang="en-US" altLang="zh-CN" sz="1100" dirty="0"/>
              <a:t>10</a:t>
            </a:r>
            <a:r>
              <a:rPr lang="zh-CN" altLang="en-US" sz="1100" dirty="0"/>
              <a:t>参与，人均得</a:t>
            </a:r>
            <a:r>
              <a:rPr lang="en-US" altLang="zh-CN" sz="1100" dirty="0"/>
              <a:t>5</a:t>
            </a:r>
            <a:r>
              <a:rPr lang="zh-CN" altLang="en-US" sz="1100" dirty="0"/>
              <a:t>分</a:t>
            </a:r>
            <a:endParaRPr lang="en-US" altLang="zh-CN" sz="1100" dirty="0"/>
          </a:p>
          <a:p>
            <a:pPr lvl="2"/>
            <a:r>
              <a:rPr lang="en-US" altLang="zh-CN" sz="1100" dirty="0"/>
              <a:t>11</a:t>
            </a:r>
            <a:r>
              <a:rPr lang="zh-CN" altLang="en-US" sz="1100" dirty="0"/>
              <a:t>人以上参与，人均</a:t>
            </a:r>
            <a:r>
              <a:rPr lang="en-US" altLang="zh-CN" sz="1100" dirty="0"/>
              <a:t>5</a:t>
            </a:r>
            <a:r>
              <a:rPr lang="zh-CN" altLang="en-US" sz="1100" dirty="0"/>
              <a:t>分（上限）</a:t>
            </a:r>
            <a:endParaRPr lang="en-US" altLang="zh-CN" sz="1100" dirty="0"/>
          </a:p>
          <a:p>
            <a:r>
              <a:rPr lang="zh-CN" altLang="en-US" sz="1600" dirty="0"/>
              <a:t>最终解释权归老师所有</a:t>
            </a:r>
            <a:endParaRPr lang="zh-CN" altLang="en-US" sz="1600" dirty="0"/>
          </a:p>
        </p:txBody>
      </p:sp>
      <p:pic>
        <p:nvPicPr>
          <p:cNvPr id="25" name="图片 24" descr="电脑萤幕画面&#10;&#10;描述已自动生成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7508" y="3728283"/>
            <a:ext cx="6601104" cy="2791842"/>
          </a:xfrm>
          <a:prstGeom prst="rect">
            <a:avLst/>
          </a:prstGeom>
        </p:spPr>
      </p:pic>
      <p:sp>
        <p:nvSpPr>
          <p:cNvPr id="26" name="任意多边形: 形状 25"/>
          <p:cNvSpPr/>
          <p:nvPr/>
        </p:nvSpPr>
        <p:spPr bwMode="auto">
          <a:xfrm>
            <a:off x="6186985" y="4512737"/>
            <a:ext cx="1501254" cy="359514"/>
          </a:xfrm>
          <a:custGeom>
            <a:avLst/>
            <a:gdLst>
              <a:gd name="connsiteX0" fmla="*/ 0 w 1501254"/>
              <a:gd name="connsiteY0" fmla="*/ 327669 h 359514"/>
              <a:gd name="connsiteX1" fmla="*/ 773373 w 1501254"/>
              <a:gd name="connsiteY1" fmla="*/ 123 h 359514"/>
              <a:gd name="connsiteX2" fmla="*/ 1501254 w 1501254"/>
              <a:gd name="connsiteY2" fmla="*/ 359514 h 359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01254" h="359514">
                <a:moveTo>
                  <a:pt x="0" y="327669"/>
                </a:moveTo>
                <a:cubicBezTo>
                  <a:pt x="261582" y="161242"/>
                  <a:pt x="523164" y="-5185"/>
                  <a:pt x="773373" y="123"/>
                </a:cubicBezTo>
                <a:cubicBezTo>
                  <a:pt x="1023582" y="5430"/>
                  <a:pt x="1430741" y="313263"/>
                  <a:pt x="1501254" y="359514"/>
                </a:cubicBezTo>
              </a:path>
            </a:pathLst>
          </a:custGeom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vert="horz" wrap="none" lIns="91440" tIns="45720" rIns="91440" bIns="45720" numCol="1" rtlCol="0" anchor="t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7" name="任意多边形: 形状 26"/>
          <p:cNvSpPr/>
          <p:nvPr/>
        </p:nvSpPr>
        <p:spPr bwMode="auto">
          <a:xfrm>
            <a:off x="7765961" y="4506296"/>
            <a:ext cx="1198144" cy="359514"/>
          </a:xfrm>
          <a:custGeom>
            <a:avLst/>
            <a:gdLst>
              <a:gd name="connsiteX0" fmla="*/ 0 w 1501254"/>
              <a:gd name="connsiteY0" fmla="*/ 327669 h 359514"/>
              <a:gd name="connsiteX1" fmla="*/ 773373 w 1501254"/>
              <a:gd name="connsiteY1" fmla="*/ 123 h 359514"/>
              <a:gd name="connsiteX2" fmla="*/ 1501254 w 1501254"/>
              <a:gd name="connsiteY2" fmla="*/ 359514 h 359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01254" h="359514">
                <a:moveTo>
                  <a:pt x="0" y="327669"/>
                </a:moveTo>
                <a:cubicBezTo>
                  <a:pt x="261582" y="161242"/>
                  <a:pt x="523164" y="-5185"/>
                  <a:pt x="773373" y="123"/>
                </a:cubicBezTo>
                <a:cubicBezTo>
                  <a:pt x="1023582" y="5430"/>
                  <a:pt x="1430741" y="313263"/>
                  <a:pt x="1501254" y="359514"/>
                </a:cubicBezTo>
              </a:path>
            </a:pathLst>
          </a:custGeom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vert="horz" wrap="none" lIns="91440" tIns="45720" rIns="91440" bIns="45720" numCol="1" rtlCol="0" anchor="t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8" name="任意多边形: 形状 27"/>
          <p:cNvSpPr/>
          <p:nvPr/>
        </p:nvSpPr>
        <p:spPr bwMode="auto">
          <a:xfrm>
            <a:off x="8987318" y="4529906"/>
            <a:ext cx="1234214" cy="359514"/>
          </a:xfrm>
          <a:custGeom>
            <a:avLst/>
            <a:gdLst>
              <a:gd name="connsiteX0" fmla="*/ 0 w 1501254"/>
              <a:gd name="connsiteY0" fmla="*/ 327669 h 359514"/>
              <a:gd name="connsiteX1" fmla="*/ 773373 w 1501254"/>
              <a:gd name="connsiteY1" fmla="*/ 123 h 359514"/>
              <a:gd name="connsiteX2" fmla="*/ 1501254 w 1501254"/>
              <a:gd name="connsiteY2" fmla="*/ 359514 h 359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01254" h="359514">
                <a:moveTo>
                  <a:pt x="0" y="327669"/>
                </a:moveTo>
                <a:cubicBezTo>
                  <a:pt x="261582" y="161242"/>
                  <a:pt x="523164" y="-5185"/>
                  <a:pt x="773373" y="123"/>
                </a:cubicBezTo>
                <a:cubicBezTo>
                  <a:pt x="1023582" y="5430"/>
                  <a:pt x="1430741" y="313263"/>
                  <a:pt x="1501254" y="359514"/>
                </a:cubicBezTo>
              </a:path>
            </a:pathLst>
          </a:custGeom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vert="horz" wrap="none" lIns="91440" tIns="45720" rIns="91440" bIns="45720" numCol="1" rtlCol="0" anchor="t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9" name="任意多边形: 形状 28"/>
          <p:cNvSpPr/>
          <p:nvPr/>
        </p:nvSpPr>
        <p:spPr bwMode="auto">
          <a:xfrm>
            <a:off x="10263184" y="4525755"/>
            <a:ext cx="1501254" cy="359514"/>
          </a:xfrm>
          <a:custGeom>
            <a:avLst/>
            <a:gdLst>
              <a:gd name="connsiteX0" fmla="*/ 0 w 1501254"/>
              <a:gd name="connsiteY0" fmla="*/ 327669 h 359514"/>
              <a:gd name="connsiteX1" fmla="*/ 773373 w 1501254"/>
              <a:gd name="connsiteY1" fmla="*/ 123 h 359514"/>
              <a:gd name="connsiteX2" fmla="*/ 1501254 w 1501254"/>
              <a:gd name="connsiteY2" fmla="*/ 359514 h 359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01254" h="359514">
                <a:moveTo>
                  <a:pt x="0" y="327669"/>
                </a:moveTo>
                <a:cubicBezTo>
                  <a:pt x="261582" y="161242"/>
                  <a:pt x="523164" y="-5185"/>
                  <a:pt x="773373" y="123"/>
                </a:cubicBezTo>
                <a:cubicBezTo>
                  <a:pt x="1023582" y="5430"/>
                  <a:pt x="1430741" y="313263"/>
                  <a:pt x="1501254" y="359514"/>
                </a:cubicBezTo>
              </a:path>
            </a:pathLst>
          </a:custGeom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vert="horz" wrap="none" lIns="91440" tIns="45720" rIns="91440" bIns="45720" numCol="1" rtlCol="0" anchor="t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7568593" y="4278335"/>
            <a:ext cx="1468834" cy="200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700" dirty="0"/>
              <a:t>SA:192.168.1.1 DA:</a:t>
            </a:r>
            <a:r>
              <a:rPr lang="en-US" altLang="zh-CN" sz="700" dirty="0">
                <a:solidFill>
                  <a:srgbClr val="FF0000"/>
                </a:solidFill>
              </a:rPr>
              <a:t>192.168.1.5</a:t>
            </a:r>
            <a:endParaRPr lang="zh-CN" altLang="en-US" sz="700" dirty="0">
              <a:solidFill>
                <a:srgbClr val="FF0000"/>
              </a:solidFill>
            </a:endParaRPr>
          </a:p>
        </p:txBody>
      </p:sp>
      <p:cxnSp>
        <p:nvCxnSpPr>
          <p:cNvPr id="31" name="直接箭头连接符 30"/>
          <p:cNvCxnSpPr/>
          <p:nvPr/>
        </p:nvCxnSpPr>
        <p:spPr bwMode="auto">
          <a:xfrm flipH="1">
            <a:off x="8305800" y="4506296"/>
            <a:ext cx="370840" cy="112234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2" name="文本框 31"/>
          <p:cNvSpPr txBox="1"/>
          <p:nvPr/>
        </p:nvSpPr>
        <p:spPr>
          <a:xfrm>
            <a:off x="6045200" y="4278335"/>
            <a:ext cx="1468834" cy="200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700" dirty="0"/>
              <a:t>SA:192.168.1.1 DA:</a:t>
            </a:r>
            <a:r>
              <a:rPr lang="en-US" altLang="zh-CN" sz="700" dirty="0">
                <a:solidFill>
                  <a:srgbClr val="FF0000"/>
                </a:solidFill>
              </a:rPr>
              <a:t>192.168.1.5</a:t>
            </a:r>
            <a:endParaRPr lang="zh-CN" altLang="en-US" sz="700" dirty="0">
              <a:solidFill>
                <a:srgbClr val="FF0000"/>
              </a:solidFill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9091986" y="4278335"/>
            <a:ext cx="1468834" cy="200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700" dirty="0"/>
              <a:t>SA:192.168.1.1 DA:</a:t>
            </a:r>
            <a:r>
              <a:rPr lang="en-US" altLang="zh-CN" sz="700" dirty="0">
                <a:solidFill>
                  <a:srgbClr val="FF0000"/>
                </a:solidFill>
              </a:rPr>
              <a:t>192.168.1.5</a:t>
            </a:r>
            <a:endParaRPr lang="zh-CN" altLang="en-US" sz="700" dirty="0">
              <a:solidFill>
                <a:srgbClr val="FF0000"/>
              </a:solidFill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10624356" y="4278335"/>
            <a:ext cx="1468834" cy="200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700" dirty="0"/>
              <a:t>SA:192.168.1.1 DA:</a:t>
            </a:r>
            <a:r>
              <a:rPr lang="en-US" altLang="zh-CN" sz="700" dirty="0">
                <a:solidFill>
                  <a:srgbClr val="FF0000"/>
                </a:solidFill>
              </a:rPr>
              <a:t>192.168.1.5</a:t>
            </a:r>
            <a:endParaRPr lang="zh-CN" altLang="en-US" sz="700" dirty="0">
              <a:solidFill>
                <a:srgbClr val="FF0000"/>
              </a:solidFill>
            </a:endParaRPr>
          </a:p>
        </p:txBody>
      </p:sp>
      <p:sp>
        <p:nvSpPr>
          <p:cNvPr id="35" name="矩形 34"/>
          <p:cNvSpPr/>
          <p:nvPr/>
        </p:nvSpPr>
        <p:spPr bwMode="auto">
          <a:xfrm>
            <a:off x="9390678" y="5666762"/>
            <a:ext cx="734037" cy="448811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solidFill>
              <a:srgbClr val="FF0000"/>
            </a:solidFill>
            <a:prstDash val="dashDot"/>
          </a:ln>
          <a:effectLst/>
        </p:spPr>
        <p:txBody>
          <a:bodyPr vert="horz" wrap="none" lIns="91440" tIns="45720" rIns="91440" bIns="45720" numCol="1" rtlCol="0" anchor="t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6" name="任意多边形: 形状 35"/>
          <p:cNvSpPr/>
          <p:nvPr/>
        </p:nvSpPr>
        <p:spPr bwMode="auto">
          <a:xfrm>
            <a:off x="10337442" y="5344732"/>
            <a:ext cx="1347989" cy="300520"/>
          </a:xfrm>
          <a:custGeom>
            <a:avLst/>
            <a:gdLst>
              <a:gd name="connsiteX0" fmla="*/ 1347989 w 1347989"/>
              <a:gd name="connsiteY0" fmla="*/ 0 h 300520"/>
              <a:gd name="connsiteX1" fmla="*/ 652530 w 1347989"/>
              <a:gd name="connsiteY1" fmla="*/ 300507 h 300520"/>
              <a:gd name="connsiteX2" fmla="*/ 0 w 1347989"/>
              <a:gd name="connsiteY2" fmla="*/ 12879 h 300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47989" h="300520">
                <a:moveTo>
                  <a:pt x="1347989" y="0"/>
                </a:moveTo>
                <a:cubicBezTo>
                  <a:pt x="1112592" y="149180"/>
                  <a:pt x="877195" y="298361"/>
                  <a:pt x="652530" y="300507"/>
                </a:cubicBezTo>
                <a:cubicBezTo>
                  <a:pt x="427865" y="302653"/>
                  <a:pt x="101600" y="54377"/>
                  <a:pt x="0" y="12879"/>
                </a:cubicBezTo>
              </a:path>
            </a:pathLst>
          </a:custGeom>
          <a:ln w="19050" cap="flat" cmpd="sng" algn="ctr">
            <a:solidFill>
              <a:schemeClr val="accent4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vert="horz" wrap="none" lIns="91440" tIns="45720" rIns="91440" bIns="45720" numCol="1" rtlCol="0" anchor="t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7" name="任意多边形: 形状 36"/>
          <p:cNvSpPr/>
          <p:nvPr/>
        </p:nvSpPr>
        <p:spPr bwMode="auto">
          <a:xfrm>
            <a:off x="8948060" y="5397178"/>
            <a:ext cx="1347989" cy="300520"/>
          </a:xfrm>
          <a:custGeom>
            <a:avLst/>
            <a:gdLst>
              <a:gd name="connsiteX0" fmla="*/ 1347989 w 1347989"/>
              <a:gd name="connsiteY0" fmla="*/ 0 h 300520"/>
              <a:gd name="connsiteX1" fmla="*/ 652530 w 1347989"/>
              <a:gd name="connsiteY1" fmla="*/ 300507 h 300520"/>
              <a:gd name="connsiteX2" fmla="*/ 0 w 1347989"/>
              <a:gd name="connsiteY2" fmla="*/ 12879 h 300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47989" h="300520">
                <a:moveTo>
                  <a:pt x="1347989" y="0"/>
                </a:moveTo>
                <a:cubicBezTo>
                  <a:pt x="1112592" y="149180"/>
                  <a:pt x="877195" y="298361"/>
                  <a:pt x="652530" y="300507"/>
                </a:cubicBezTo>
                <a:cubicBezTo>
                  <a:pt x="427865" y="302653"/>
                  <a:pt x="101600" y="54377"/>
                  <a:pt x="0" y="12879"/>
                </a:cubicBezTo>
              </a:path>
            </a:pathLst>
          </a:custGeom>
          <a:ln w="19050" cap="flat" cmpd="sng" algn="ctr">
            <a:solidFill>
              <a:schemeClr val="accent4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vert="horz" wrap="none" lIns="91440" tIns="45720" rIns="91440" bIns="45720" numCol="1" rtlCol="0" anchor="t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8" name="任意多边形: 形状 37"/>
          <p:cNvSpPr/>
          <p:nvPr/>
        </p:nvSpPr>
        <p:spPr bwMode="auto">
          <a:xfrm>
            <a:off x="7600071" y="5404954"/>
            <a:ext cx="1347989" cy="300520"/>
          </a:xfrm>
          <a:custGeom>
            <a:avLst/>
            <a:gdLst>
              <a:gd name="connsiteX0" fmla="*/ 1347989 w 1347989"/>
              <a:gd name="connsiteY0" fmla="*/ 0 h 300520"/>
              <a:gd name="connsiteX1" fmla="*/ 652530 w 1347989"/>
              <a:gd name="connsiteY1" fmla="*/ 300507 h 300520"/>
              <a:gd name="connsiteX2" fmla="*/ 0 w 1347989"/>
              <a:gd name="connsiteY2" fmla="*/ 12879 h 300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47989" h="300520">
                <a:moveTo>
                  <a:pt x="1347989" y="0"/>
                </a:moveTo>
                <a:cubicBezTo>
                  <a:pt x="1112592" y="149180"/>
                  <a:pt x="877195" y="298361"/>
                  <a:pt x="652530" y="300507"/>
                </a:cubicBezTo>
                <a:cubicBezTo>
                  <a:pt x="427865" y="302653"/>
                  <a:pt x="101600" y="54377"/>
                  <a:pt x="0" y="12879"/>
                </a:cubicBezTo>
              </a:path>
            </a:pathLst>
          </a:custGeom>
          <a:ln w="19050" cap="flat" cmpd="sng" algn="ctr">
            <a:solidFill>
              <a:schemeClr val="accent4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vert="horz" wrap="none" lIns="91440" tIns="45720" rIns="91440" bIns="45720" numCol="1" rtlCol="0" anchor="t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3" name="任意多边形: 形状 42"/>
          <p:cNvSpPr/>
          <p:nvPr/>
        </p:nvSpPr>
        <p:spPr bwMode="auto">
          <a:xfrm>
            <a:off x="6252082" y="5464616"/>
            <a:ext cx="1347989" cy="300520"/>
          </a:xfrm>
          <a:custGeom>
            <a:avLst/>
            <a:gdLst>
              <a:gd name="connsiteX0" fmla="*/ 1347989 w 1347989"/>
              <a:gd name="connsiteY0" fmla="*/ 0 h 300520"/>
              <a:gd name="connsiteX1" fmla="*/ 652530 w 1347989"/>
              <a:gd name="connsiteY1" fmla="*/ 300507 h 300520"/>
              <a:gd name="connsiteX2" fmla="*/ 0 w 1347989"/>
              <a:gd name="connsiteY2" fmla="*/ 12879 h 300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47989" h="300520">
                <a:moveTo>
                  <a:pt x="1347989" y="0"/>
                </a:moveTo>
                <a:cubicBezTo>
                  <a:pt x="1112592" y="149180"/>
                  <a:pt x="877195" y="298361"/>
                  <a:pt x="652530" y="300507"/>
                </a:cubicBezTo>
                <a:cubicBezTo>
                  <a:pt x="427865" y="302653"/>
                  <a:pt x="101600" y="54377"/>
                  <a:pt x="0" y="12879"/>
                </a:cubicBezTo>
              </a:path>
            </a:pathLst>
          </a:custGeom>
          <a:ln w="19050" cap="flat" cmpd="sng" algn="ctr">
            <a:solidFill>
              <a:schemeClr val="accent4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vert="horz" wrap="none" lIns="91440" tIns="45720" rIns="91440" bIns="45720" numCol="1" rtlCol="0" anchor="t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xit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2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xit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xit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5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2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5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xit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2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7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2" grpId="0" animBg="1"/>
      <p:bldP spid="32" grpId="1" animBg="1"/>
      <p:bldP spid="33" grpId="0" animBg="1"/>
      <p:bldP spid="33" grpId="1" animBg="1"/>
      <p:bldP spid="34" grpId="0" animBg="1"/>
      <p:bldP spid="34" grpId="1" animBg="1"/>
      <p:bldP spid="36" grpId="0" animBg="1"/>
      <p:bldP spid="37" grpId="0" animBg="1"/>
      <p:bldP spid="38" grpId="0" animBg="1"/>
      <p:bldP spid="4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形用户界面, 应用程序&#10;&#10;描述已自动生成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9400" y="4705512"/>
            <a:ext cx="6472600" cy="124372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dirty="0"/>
              <a:t>加分二选一            内容</a:t>
            </a:r>
            <a:r>
              <a:rPr lang="en-US" altLang="zh-CN" dirty="0"/>
              <a:t>2</a:t>
            </a:r>
            <a:r>
              <a:rPr lang="zh-CN" altLang="en-US" dirty="0"/>
              <a:t>：现场验收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1400" dirty="0"/>
              <a:t>加分</a:t>
            </a:r>
            <a:r>
              <a:rPr lang="zh-CN" altLang="en-US" sz="1400" dirty="0">
                <a:solidFill>
                  <a:srgbClr val="FF0000"/>
                </a:solidFill>
              </a:rPr>
              <a:t>最高分</a:t>
            </a:r>
            <a:r>
              <a:rPr lang="en-US" altLang="zh-CN" sz="1400" dirty="0">
                <a:solidFill>
                  <a:srgbClr val="FF0000"/>
                </a:solidFill>
              </a:rPr>
              <a:t>5</a:t>
            </a:r>
            <a:r>
              <a:rPr lang="zh-CN" altLang="en-US" sz="1400" dirty="0">
                <a:solidFill>
                  <a:srgbClr val="FF0000"/>
                </a:solidFill>
              </a:rPr>
              <a:t>分</a:t>
            </a:r>
            <a:r>
              <a:rPr lang="zh-CN" altLang="en-US" sz="1400" dirty="0"/>
              <a:t>，计入实验总成绩（百分制，加分后成绩</a:t>
            </a:r>
            <a:r>
              <a:rPr lang="zh-CN" altLang="en-US" sz="1400" dirty="0">
                <a:solidFill>
                  <a:srgbClr val="FF0000"/>
                </a:solidFill>
              </a:rPr>
              <a:t>超过</a:t>
            </a:r>
            <a:r>
              <a:rPr lang="en-US" altLang="zh-CN" sz="1400" dirty="0">
                <a:solidFill>
                  <a:srgbClr val="FF0000"/>
                </a:solidFill>
              </a:rPr>
              <a:t>100</a:t>
            </a:r>
            <a:r>
              <a:rPr lang="zh-CN" altLang="en-US" sz="1400" dirty="0">
                <a:solidFill>
                  <a:srgbClr val="FF0000"/>
                </a:solidFill>
              </a:rPr>
              <a:t>分，按</a:t>
            </a:r>
            <a:r>
              <a:rPr lang="en-US" altLang="zh-CN" sz="1400" dirty="0">
                <a:solidFill>
                  <a:srgbClr val="FF0000"/>
                </a:solidFill>
              </a:rPr>
              <a:t>100</a:t>
            </a:r>
            <a:r>
              <a:rPr lang="zh-CN" altLang="en-US" sz="1400" dirty="0">
                <a:solidFill>
                  <a:srgbClr val="FF0000"/>
                </a:solidFill>
              </a:rPr>
              <a:t>分计</a:t>
            </a:r>
            <a:r>
              <a:rPr lang="zh-CN" altLang="en-US" sz="1400" dirty="0"/>
              <a:t>）</a:t>
            </a:r>
            <a:endParaRPr lang="en-US" altLang="zh-CN" sz="1400" dirty="0"/>
          </a:p>
          <a:p>
            <a:r>
              <a:rPr lang="zh-CN" altLang="en-US" sz="1400" dirty="0"/>
              <a:t>验收要在实验课上</a:t>
            </a:r>
            <a:r>
              <a:rPr lang="zh-CN" altLang="en-US" sz="1400" dirty="0">
                <a:solidFill>
                  <a:srgbClr val="FF0000"/>
                </a:solidFill>
              </a:rPr>
              <a:t>当场完成</a:t>
            </a:r>
            <a:endParaRPr lang="en-US" altLang="zh-CN" sz="1400" dirty="0"/>
          </a:p>
          <a:p>
            <a:r>
              <a:rPr lang="zh-CN" altLang="en-US" sz="1400" dirty="0"/>
              <a:t>以小组为单位，小组人数</a:t>
            </a:r>
            <a:r>
              <a:rPr lang="zh-CN" altLang="en-US" sz="1400" dirty="0">
                <a:solidFill>
                  <a:srgbClr val="FF0000"/>
                </a:solidFill>
              </a:rPr>
              <a:t>大于</a:t>
            </a:r>
            <a:r>
              <a:rPr lang="en-US" altLang="zh-CN" sz="1400" dirty="0">
                <a:solidFill>
                  <a:srgbClr val="FF0000"/>
                </a:solidFill>
              </a:rPr>
              <a:t>3</a:t>
            </a:r>
            <a:r>
              <a:rPr lang="zh-CN" altLang="en-US" sz="1400" dirty="0">
                <a:solidFill>
                  <a:srgbClr val="FF0000"/>
                </a:solidFill>
              </a:rPr>
              <a:t>人</a:t>
            </a:r>
            <a:endParaRPr lang="en-US" altLang="zh-CN" sz="1400" dirty="0">
              <a:solidFill>
                <a:srgbClr val="FF0000"/>
              </a:solidFill>
            </a:endParaRPr>
          </a:p>
          <a:p>
            <a:r>
              <a:rPr lang="zh-CN" altLang="en-US" sz="1400" dirty="0"/>
              <a:t>小组</a:t>
            </a:r>
            <a:r>
              <a:rPr lang="zh-CN" altLang="en-US" sz="1400" dirty="0">
                <a:solidFill>
                  <a:srgbClr val="FF0000"/>
                </a:solidFill>
              </a:rPr>
              <a:t>每人</a:t>
            </a:r>
            <a:r>
              <a:rPr lang="zh-CN" altLang="en-US" sz="1400" dirty="0"/>
              <a:t>必须以</a:t>
            </a:r>
            <a:r>
              <a:rPr lang="zh-CN" altLang="en-US" sz="1400" dirty="0">
                <a:solidFill>
                  <a:srgbClr val="FF0000"/>
                </a:solidFill>
              </a:rPr>
              <a:t>自己的物理机</a:t>
            </a:r>
            <a:r>
              <a:rPr lang="zh-CN" altLang="en-US" sz="1400" dirty="0"/>
              <a:t>中的虚拟机参与验收</a:t>
            </a:r>
            <a:endParaRPr lang="en-US" altLang="zh-CN" sz="1400" dirty="0"/>
          </a:p>
          <a:p>
            <a:pPr lvl="1"/>
            <a:r>
              <a:rPr lang="zh-CN" altLang="en-US" sz="1200" dirty="0"/>
              <a:t>要求</a:t>
            </a:r>
            <a:r>
              <a:rPr lang="zh-CN" altLang="en-US" sz="1200" dirty="0">
                <a:solidFill>
                  <a:srgbClr val="FF0000"/>
                </a:solidFill>
              </a:rPr>
              <a:t>使用自己的代码</a:t>
            </a:r>
            <a:r>
              <a:rPr lang="zh-CN" altLang="en-US" sz="1200" dirty="0"/>
              <a:t>，助教</a:t>
            </a:r>
            <a:r>
              <a:rPr lang="zh-CN" altLang="en-US" sz="1200" dirty="0">
                <a:solidFill>
                  <a:srgbClr val="FF0000"/>
                </a:solidFill>
              </a:rPr>
              <a:t>抽查</a:t>
            </a:r>
            <a:endParaRPr lang="en-US" altLang="zh-CN" sz="1200" dirty="0"/>
          </a:p>
          <a:p>
            <a:pPr lvl="1"/>
            <a:r>
              <a:rPr lang="zh-CN" altLang="en-US" sz="1200" dirty="0"/>
              <a:t>发送的</a:t>
            </a:r>
            <a:r>
              <a:rPr lang="zh-CN" altLang="en-US" sz="1200" dirty="0">
                <a:solidFill>
                  <a:srgbClr val="FF0000"/>
                </a:solidFill>
              </a:rPr>
              <a:t>消息内容</a:t>
            </a:r>
            <a:r>
              <a:rPr lang="zh-CN" altLang="en-US" sz="1200" dirty="0"/>
              <a:t>，</a:t>
            </a:r>
            <a:r>
              <a:rPr lang="zh-CN" altLang="en-US" sz="1200" dirty="0">
                <a:solidFill>
                  <a:srgbClr val="FF0000"/>
                </a:solidFill>
              </a:rPr>
              <a:t>现场指定</a:t>
            </a:r>
            <a:endParaRPr lang="en-US" altLang="zh-CN" sz="1200" dirty="0">
              <a:solidFill>
                <a:srgbClr val="FF0000"/>
              </a:solidFill>
            </a:endParaRPr>
          </a:p>
          <a:p>
            <a:pPr lvl="1"/>
            <a:r>
              <a:rPr lang="zh-CN" altLang="en-US" sz="1200" dirty="0"/>
              <a:t>转发主机转发消息时，</a:t>
            </a:r>
            <a:r>
              <a:rPr lang="zh-CN" altLang="en-US" sz="1200" dirty="0">
                <a:solidFill>
                  <a:srgbClr val="FF0000"/>
                </a:solidFill>
              </a:rPr>
              <a:t>增加时延</a:t>
            </a:r>
            <a:r>
              <a:rPr lang="zh-CN" altLang="en-US" sz="1200" dirty="0"/>
              <a:t>（以秒计），以突出演示效果</a:t>
            </a:r>
            <a:endParaRPr lang="en-US" altLang="zh-CN" sz="1200" dirty="0"/>
          </a:p>
          <a:p>
            <a:r>
              <a:rPr lang="zh-CN" altLang="en-US" sz="1400" dirty="0"/>
              <a:t>测试步骤</a:t>
            </a:r>
            <a:endParaRPr lang="en-US" altLang="zh-CN" sz="1400" dirty="0"/>
          </a:p>
          <a:p>
            <a:pPr lvl="1"/>
            <a:r>
              <a:rPr lang="zh-CN" altLang="en-US" sz="1100" dirty="0"/>
              <a:t>配置转发表</a:t>
            </a:r>
            <a:endParaRPr lang="en-US" altLang="zh-CN" sz="1100" dirty="0"/>
          </a:p>
          <a:p>
            <a:pPr lvl="1"/>
            <a:r>
              <a:rPr lang="zh-CN" altLang="en-US" sz="1200" dirty="0"/>
              <a:t>发出</a:t>
            </a:r>
            <a:r>
              <a:rPr lang="zh-CN" altLang="en-US" sz="1200" dirty="0">
                <a:solidFill>
                  <a:srgbClr val="FF0000"/>
                </a:solidFill>
              </a:rPr>
              <a:t>指定消息</a:t>
            </a:r>
            <a:r>
              <a:rPr lang="zh-CN" altLang="en-US" sz="1200" dirty="0"/>
              <a:t>后，</a:t>
            </a:r>
            <a:r>
              <a:rPr lang="zh-CN" altLang="en-US" sz="1200" dirty="0">
                <a:solidFill>
                  <a:srgbClr val="FF0000"/>
                </a:solidFill>
              </a:rPr>
              <a:t>接力</a:t>
            </a:r>
            <a:r>
              <a:rPr lang="zh-CN" altLang="en-US" sz="1200" dirty="0"/>
              <a:t>传递，每台虚拟机均显示该消息内容，</a:t>
            </a:r>
            <a:br>
              <a:rPr lang="en-US" altLang="zh-CN" sz="1200" dirty="0"/>
            </a:br>
            <a:r>
              <a:rPr lang="zh-CN" altLang="en-US" sz="1200" dirty="0"/>
              <a:t>直至最后一台虚拟机收到该消息</a:t>
            </a:r>
            <a:endParaRPr lang="en-US" altLang="zh-CN" sz="1200" dirty="0"/>
          </a:p>
          <a:p>
            <a:pPr lvl="1"/>
            <a:r>
              <a:rPr lang="zh-CN" altLang="en-US" sz="1200" dirty="0"/>
              <a:t>沿路径反向发出指定响应消息，第一台收到该消息</a:t>
            </a:r>
            <a:endParaRPr lang="en-US" altLang="zh-CN" sz="1200" dirty="0"/>
          </a:p>
          <a:p>
            <a:pPr lvl="1"/>
            <a:r>
              <a:rPr lang="zh-CN" altLang="en-US" sz="1200" dirty="0"/>
              <a:t>双向传输完成，视为测试成功。</a:t>
            </a:r>
            <a:endParaRPr lang="en-US" altLang="zh-CN" sz="1200" dirty="0"/>
          </a:p>
          <a:p>
            <a:r>
              <a:rPr lang="zh-CN" altLang="en-US" sz="1400" dirty="0"/>
              <a:t>参与验收的虚拟机数目要求，大于</a:t>
            </a:r>
            <a:r>
              <a:rPr lang="en-US" altLang="zh-CN" sz="1400" dirty="0"/>
              <a:t>5</a:t>
            </a:r>
            <a:r>
              <a:rPr lang="zh-CN" altLang="en-US" sz="1400" dirty="0"/>
              <a:t>台</a:t>
            </a:r>
            <a:endParaRPr lang="en-US" altLang="zh-CN" sz="1400" dirty="0"/>
          </a:p>
          <a:p>
            <a:r>
              <a:rPr lang="zh-CN" altLang="en-US" sz="1400" dirty="0"/>
              <a:t>计分规则：以参与人数计</a:t>
            </a:r>
            <a:endParaRPr lang="en-US" altLang="zh-CN" sz="1400" dirty="0"/>
          </a:p>
          <a:p>
            <a:pPr lvl="1"/>
            <a:r>
              <a:rPr lang="zh-CN" altLang="en-US" sz="1200" dirty="0"/>
              <a:t>小组每增加</a:t>
            </a:r>
            <a:r>
              <a:rPr lang="en-US" altLang="zh-CN" sz="1200" dirty="0"/>
              <a:t>1</a:t>
            </a:r>
            <a:r>
              <a:rPr lang="zh-CN" altLang="en-US" sz="1200" dirty="0"/>
              <a:t>人，小组得分加</a:t>
            </a:r>
            <a:r>
              <a:rPr lang="en-US" altLang="zh-CN" sz="1200" dirty="0"/>
              <a:t>0.5</a:t>
            </a:r>
            <a:r>
              <a:rPr lang="zh-CN" altLang="en-US" sz="1200" dirty="0"/>
              <a:t>，上限</a:t>
            </a:r>
            <a:r>
              <a:rPr lang="en-US" altLang="zh-CN" sz="1200" dirty="0"/>
              <a:t>5</a:t>
            </a:r>
            <a:r>
              <a:rPr lang="zh-CN" altLang="en-US" sz="1200" dirty="0"/>
              <a:t>分</a:t>
            </a:r>
            <a:endParaRPr lang="en-US" altLang="zh-CN" sz="1200" dirty="0"/>
          </a:p>
          <a:p>
            <a:pPr lvl="1"/>
            <a:r>
              <a:rPr lang="zh-CN" altLang="en-US" sz="1200" dirty="0"/>
              <a:t>举例：</a:t>
            </a:r>
            <a:endParaRPr lang="en-US" altLang="zh-CN" sz="1200" dirty="0"/>
          </a:p>
          <a:p>
            <a:pPr lvl="2"/>
            <a:r>
              <a:rPr lang="en-US" altLang="zh-CN" sz="1100" dirty="0"/>
              <a:t>4</a:t>
            </a:r>
            <a:r>
              <a:rPr lang="zh-CN" altLang="en-US" sz="1100" dirty="0"/>
              <a:t>人参与，小组得分</a:t>
            </a:r>
            <a:r>
              <a:rPr lang="en-US" altLang="zh-CN" sz="1100" dirty="0"/>
              <a:t>4*0.5=2</a:t>
            </a:r>
            <a:r>
              <a:rPr lang="zh-CN" altLang="en-US" sz="1100" dirty="0"/>
              <a:t>，</a:t>
            </a:r>
            <a:br>
              <a:rPr lang="en-US" altLang="zh-CN" sz="1100" dirty="0"/>
            </a:br>
            <a:r>
              <a:rPr lang="zh-CN" altLang="en-US" sz="1100" dirty="0"/>
              <a:t>即人均得</a:t>
            </a:r>
            <a:r>
              <a:rPr lang="en-US" altLang="zh-CN" sz="1100" dirty="0"/>
              <a:t>2</a:t>
            </a:r>
            <a:r>
              <a:rPr lang="zh-CN" altLang="en-US" sz="1100" dirty="0"/>
              <a:t>分</a:t>
            </a:r>
            <a:endParaRPr lang="en-US" altLang="zh-CN" sz="1100" dirty="0"/>
          </a:p>
          <a:p>
            <a:pPr lvl="2"/>
            <a:r>
              <a:rPr lang="en-US" altLang="zh-CN" sz="1100" dirty="0"/>
              <a:t>10</a:t>
            </a:r>
            <a:r>
              <a:rPr lang="zh-CN" altLang="en-US" sz="1100" dirty="0"/>
              <a:t>参与，人均得</a:t>
            </a:r>
            <a:r>
              <a:rPr lang="en-US" altLang="zh-CN" sz="1100" dirty="0"/>
              <a:t>5</a:t>
            </a:r>
            <a:r>
              <a:rPr lang="zh-CN" altLang="en-US" sz="1100" dirty="0"/>
              <a:t>分</a:t>
            </a:r>
            <a:endParaRPr lang="en-US" altLang="zh-CN" sz="1100" dirty="0"/>
          </a:p>
          <a:p>
            <a:pPr lvl="2"/>
            <a:r>
              <a:rPr lang="en-US" altLang="zh-CN" sz="1100" dirty="0"/>
              <a:t>11</a:t>
            </a:r>
            <a:r>
              <a:rPr lang="zh-CN" altLang="en-US" sz="1100" dirty="0"/>
              <a:t>人以上参与，人均</a:t>
            </a:r>
            <a:r>
              <a:rPr lang="en-US" altLang="zh-CN" sz="1100" dirty="0"/>
              <a:t>5</a:t>
            </a:r>
            <a:r>
              <a:rPr lang="zh-CN" altLang="en-US" sz="1100" dirty="0"/>
              <a:t>分（上限）</a:t>
            </a:r>
            <a:endParaRPr lang="en-US" altLang="zh-CN" sz="1100" dirty="0"/>
          </a:p>
          <a:p>
            <a:r>
              <a:rPr lang="zh-CN" altLang="en-US" sz="1600" dirty="0"/>
              <a:t>最终解释权归老师所有</a:t>
            </a:r>
            <a:endParaRPr lang="zh-CN" altLang="en-US" sz="1600" dirty="0"/>
          </a:p>
        </p:txBody>
      </p:sp>
      <p:sp>
        <p:nvSpPr>
          <p:cNvPr id="26" name="任意多边形: 形状 25"/>
          <p:cNvSpPr/>
          <p:nvPr/>
        </p:nvSpPr>
        <p:spPr bwMode="auto">
          <a:xfrm>
            <a:off x="6045200" y="4529569"/>
            <a:ext cx="1501254" cy="359514"/>
          </a:xfrm>
          <a:custGeom>
            <a:avLst/>
            <a:gdLst>
              <a:gd name="connsiteX0" fmla="*/ 0 w 1501254"/>
              <a:gd name="connsiteY0" fmla="*/ 327669 h 359514"/>
              <a:gd name="connsiteX1" fmla="*/ 773373 w 1501254"/>
              <a:gd name="connsiteY1" fmla="*/ 123 h 359514"/>
              <a:gd name="connsiteX2" fmla="*/ 1501254 w 1501254"/>
              <a:gd name="connsiteY2" fmla="*/ 359514 h 359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01254" h="359514">
                <a:moveTo>
                  <a:pt x="0" y="327669"/>
                </a:moveTo>
                <a:cubicBezTo>
                  <a:pt x="261582" y="161242"/>
                  <a:pt x="523164" y="-5185"/>
                  <a:pt x="773373" y="123"/>
                </a:cubicBezTo>
                <a:cubicBezTo>
                  <a:pt x="1023582" y="5430"/>
                  <a:pt x="1430741" y="313263"/>
                  <a:pt x="1501254" y="359514"/>
                </a:cubicBezTo>
              </a:path>
            </a:pathLst>
          </a:custGeom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vert="horz" wrap="none" lIns="91440" tIns="45720" rIns="91440" bIns="45720" numCol="1" rtlCol="0" anchor="t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7" name="任意多边形: 形状 26"/>
          <p:cNvSpPr/>
          <p:nvPr/>
        </p:nvSpPr>
        <p:spPr bwMode="auto">
          <a:xfrm>
            <a:off x="7544181" y="4524413"/>
            <a:ext cx="1340106" cy="359514"/>
          </a:xfrm>
          <a:custGeom>
            <a:avLst/>
            <a:gdLst>
              <a:gd name="connsiteX0" fmla="*/ 0 w 1501254"/>
              <a:gd name="connsiteY0" fmla="*/ 327669 h 359514"/>
              <a:gd name="connsiteX1" fmla="*/ 773373 w 1501254"/>
              <a:gd name="connsiteY1" fmla="*/ 123 h 359514"/>
              <a:gd name="connsiteX2" fmla="*/ 1501254 w 1501254"/>
              <a:gd name="connsiteY2" fmla="*/ 359514 h 359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01254" h="359514">
                <a:moveTo>
                  <a:pt x="0" y="327669"/>
                </a:moveTo>
                <a:cubicBezTo>
                  <a:pt x="261582" y="161242"/>
                  <a:pt x="523164" y="-5185"/>
                  <a:pt x="773373" y="123"/>
                </a:cubicBezTo>
                <a:cubicBezTo>
                  <a:pt x="1023582" y="5430"/>
                  <a:pt x="1430741" y="313263"/>
                  <a:pt x="1501254" y="359514"/>
                </a:cubicBezTo>
              </a:path>
            </a:pathLst>
          </a:custGeom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vert="horz" wrap="none" lIns="91440" tIns="45720" rIns="91440" bIns="45720" numCol="1" rtlCol="0" anchor="t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8" name="任意多边形: 形状 27"/>
          <p:cNvSpPr/>
          <p:nvPr/>
        </p:nvSpPr>
        <p:spPr bwMode="auto">
          <a:xfrm>
            <a:off x="8948059" y="4529906"/>
            <a:ext cx="1340105" cy="359514"/>
          </a:xfrm>
          <a:custGeom>
            <a:avLst/>
            <a:gdLst>
              <a:gd name="connsiteX0" fmla="*/ 0 w 1501254"/>
              <a:gd name="connsiteY0" fmla="*/ 327669 h 359514"/>
              <a:gd name="connsiteX1" fmla="*/ 773373 w 1501254"/>
              <a:gd name="connsiteY1" fmla="*/ 123 h 359514"/>
              <a:gd name="connsiteX2" fmla="*/ 1501254 w 1501254"/>
              <a:gd name="connsiteY2" fmla="*/ 359514 h 359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01254" h="359514">
                <a:moveTo>
                  <a:pt x="0" y="327669"/>
                </a:moveTo>
                <a:cubicBezTo>
                  <a:pt x="261582" y="161242"/>
                  <a:pt x="523164" y="-5185"/>
                  <a:pt x="773373" y="123"/>
                </a:cubicBezTo>
                <a:cubicBezTo>
                  <a:pt x="1023582" y="5430"/>
                  <a:pt x="1430741" y="313263"/>
                  <a:pt x="1501254" y="359514"/>
                </a:cubicBezTo>
              </a:path>
            </a:pathLst>
          </a:custGeom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vert="horz" wrap="none" lIns="91440" tIns="45720" rIns="91440" bIns="45720" numCol="1" rtlCol="0" anchor="t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9" name="任意多边形: 形状 28"/>
          <p:cNvSpPr/>
          <p:nvPr/>
        </p:nvSpPr>
        <p:spPr bwMode="auto">
          <a:xfrm>
            <a:off x="10383268" y="4525755"/>
            <a:ext cx="1381170" cy="359514"/>
          </a:xfrm>
          <a:custGeom>
            <a:avLst/>
            <a:gdLst>
              <a:gd name="connsiteX0" fmla="*/ 0 w 1501254"/>
              <a:gd name="connsiteY0" fmla="*/ 327669 h 359514"/>
              <a:gd name="connsiteX1" fmla="*/ 773373 w 1501254"/>
              <a:gd name="connsiteY1" fmla="*/ 123 h 359514"/>
              <a:gd name="connsiteX2" fmla="*/ 1501254 w 1501254"/>
              <a:gd name="connsiteY2" fmla="*/ 359514 h 359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01254" h="359514">
                <a:moveTo>
                  <a:pt x="0" y="327669"/>
                </a:moveTo>
                <a:cubicBezTo>
                  <a:pt x="261582" y="161242"/>
                  <a:pt x="523164" y="-5185"/>
                  <a:pt x="773373" y="123"/>
                </a:cubicBezTo>
                <a:cubicBezTo>
                  <a:pt x="1023582" y="5430"/>
                  <a:pt x="1430741" y="313263"/>
                  <a:pt x="1501254" y="359514"/>
                </a:cubicBezTo>
              </a:path>
            </a:pathLst>
          </a:custGeom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vert="horz" wrap="none" lIns="91440" tIns="45720" rIns="91440" bIns="45720" numCol="1" rtlCol="0" anchor="t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7568593" y="4278335"/>
            <a:ext cx="1468834" cy="200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700" dirty="0"/>
              <a:t>SA:192.168.1.1 DA:</a:t>
            </a:r>
            <a:r>
              <a:rPr lang="en-US" altLang="zh-CN" sz="700" dirty="0">
                <a:solidFill>
                  <a:srgbClr val="FF0000"/>
                </a:solidFill>
              </a:rPr>
              <a:t>192.168.4.2</a:t>
            </a:r>
            <a:endParaRPr lang="zh-CN" altLang="en-US" sz="700" dirty="0">
              <a:solidFill>
                <a:srgbClr val="FF0000"/>
              </a:solidFill>
            </a:endParaRPr>
          </a:p>
        </p:txBody>
      </p:sp>
      <p:cxnSp>
        <p:nvCxnSpPr>
          <p:cNvPr id="31" name="直接箭头连接符 30"/>
          <p:cNvCxnSpPr/>
          <p:nvPr/>
        </p:nvCxnSpPr>
        <p:spPr bwMode="auto">
          <a:xfrm flipH="1">
            <a:off x="8305800" y="4506296"/>
            <a:ext cx="370840" cy="112234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2" name="文本框 31"/>
          <p:cNvSpPr txBox="1"/>
          <p:nvPr/>
        </p:nvSpPr>
        <p:spPr>
          <a:xfrm>
            <a:off x="6045200" y="4278335"/>
            <a:ext cx="1468834" cy="200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700" dirty="0"/>
              <a:t>SA:192.168.1.1 DA:</a:t>
            </a:r>
            <a:r>
              <a:rPr lang="en-US" altLang="zh-CN" sz="700" dirty="0">
                <a:solidFill>
                  <a:srgbClr val="FF0000"/>
                </a:solidFill>
              </a:rPr>
              <a:t>192.168.4.2</a:t>
            </a:r>
            <a:endParaRPr lang="zh-CN" altLang="en-US" sz="700" dirty="0">
              <a:solidFill>
                <a:srgbClr val="FF0000"/>
              </a:solidFill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9091986" y="4278335"/>
            <a:ext cx="1468834" cy="200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700" dirty="0"/>
              <a:t>SA:192.168.1.1 DA:</a:t>
            </a:r>
            <a:r>
              <a:rPr lang="en-US" altLang="zh-CN" sz="700" dirty="0">
                <a:solidFill>
                  <a:srgbClr val="FF0000"/>
                </a:solidFill>
              </a:rPr>
              <a:t>192.168.4.2</a:t>
            </a:r>
            <a:endParaRPr lang="zh-CN" altLang="en-US" sz="700" dirty="0">
              <a:solidFill>
                <a:srgbClr val="FF0000"/>
              </a:solidFill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10624356" y="4278335"/>
            <a:ext cx="1468834" cy="200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700" dirty="0"/>
              <a:t>SA:192.168.1.1 DA:</a:t>
            </a:r>
            <a:r>
              <a:rPr lang="en-US" altLang="zh-CN" sz="700" dirty="0">
                <a:solidFill>
                  <a:srgbClr val="FF0000"/>
                </a:solidFill>
              </a:rPr>
              <a:t>192.168.4.2</a:t>
            </a:r>
            <a:endParaRPr lang="zh-CN" altLang="en-US" sz="700" dirty="0">
              <a:solidFill>
                <a:srgbClr val="FF0000"/>
              </a:solidFill>
            </a:endParaRPr>
          </a:p>
        </p:txBody>
      </p:sp>
      <p:sp>
        <p:nvSpPr>
          <p:cNvPr id="36" name="任意多边形: 形状 35"/>
          <p:cNvSpPr/>
          <p:nvPr/>
        </p:nvSpPr>
        <p:spPr bwMode="auto">
          <a:xfrm>
            <a:off x="10337442" y="5344732"/>
            <a:ext cx="1347989" cy="300520"/>
          </a:xfrm>
          <a:custGeom>
            <a:avLst/>
            <a:gdLst>
              <a:gd name="connsiteX0" fmla="*/ 1347989 w 1347989"/>
              <a:gd name="connsiteY0" fmla="*/ 0 h 300520"/>
              <a:gd name="connsiteX1" fmla="*/ 652530 w 1347989"/>
              <a:gd name="connsiteY1" fmla="*/ 300507 h 300520"/>
              <a:gd name="connsiteX2" fmla="*/ 0 w 1347989"/>
              <a:gd name="connsiteY2" fmla="*/ 12879 h 300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47989" h="300520">
                <a:moveTo>
                  <a:pt x="1347989" y="0"/>
                </a:moveTo>
                <a:cubicBezTo>
                  <a:pt x="1112592" y="149180"/>
                  <a:pt x="877195" y="298361"/>
                  <a:pt x="652530" y="300507"/>
                </a:cubicBezTo>
                <a:cubicBezTo>
                  <a:pt x="427865" y="302653"/>
                  <a:pt x="101600" y="54377"/>
                  <a:pt x="0" y="12879"/>
                </a:cubicBezTo>
              </a:path>
            </a:pathLst>
          </a:custGeom>
          <a:ln w="19050" cap="flat" cmpd="sng" algn="ctr">
            <a:solidFill>
              <a:schemeClr val="accent4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vert="horz" wrap="none" lIns="91440" tIns="45720" rIns="91440" bIns="45720" numCol="1" rtlCol="0" anchor="t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7" name="任意多边形: 形状 36"/>
          <p:cNvSpPr/>
          <p:nvPr/>
        </p:nvSpPr>
        <p:spPr bwMode="auto">
          <a:xfrm>
            <a:off x="8948060" y="5397178"/>
            <a:ext cx="1347989" cy="300520"/>
          </a:xfrm>
          <a:custGeom>
            <a:avLst/>
            <a:gdLst>
              <a:gd name="connsiteX0" fmla="*/ 1347989 w 1347989"/>
              <a:gd name="connsiteY0" fmla="*/ 0 h 300520"/>
              <a:gd name="connsiteX1" fmla="*/ 652530 w 1347989"/>
              <a:gd name="connsiteY1" fmla="*/ 300507 h 300520"/>
              <a:gd name="connsiteX2" fmla="*/ 0 w 1347989"/>
              <a:gd name="connsiteY2" fmla="*/ 12879 h 300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47989" h="300520">
                <a:moveTo>
                  <a:pt x="1347989" y="0"/>
                </a:moveTo>
                <a:cubicBezTo>
                  <a:pt x="1112592" y="149180"/>
                  <a:pt x="877195" y="298361"/>
                  <a:pt x="652530" y="300507"/>
                </a:cubicBezTo>
                <a:cubicBezTo>
                  <a:pt x="427865" y="302653"/>
                  <a:pt x="101600" y="54377"/>
                  <a:pt x="0" y="12879"/>
                </a:cubicBezTo>
              </a:path>
            </a:pathLst>
          </a:custGeom>
          <a:ln w="19050" cap="flat" cmpd="sng" algn="ctr">
            <a:solidFill>
              <a:schemeClr val="accent4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vert="horz" wrap="none" lIns="91440" tIns="45720" rIns="91440" bIns="45720" numCol="1" rtlCol="0" anchor="t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8" name="任意多边形: 形状 37"/>
          <p:cNvSpPr/>
          <p:nvPr/>
        </p:nvSpPr>
        <p:spPr bwMode="auto">
          <a:xfrm>
            <a:off x="7514035" y="5404954"/>
            <a:ext cx="1434026" cy="300520"/>
          </a:xfrm>
          <a:custGeom>
            <a:avLst/>
            <a:gdLst>
              <a:gd name="connsiteX0" fmla="*/ 1347989 w 1347989"/>
              <a:gd name="connsiteY0" fmla="*/ 0 h 300520"/>
              <a:gd name="connsiteX1" fmla="*/ 652530 w 1347989"/>
              <a:gd name="connsiteY1" fmla="*/ 300507 h 300520"/>
              <a:gd name="connsiteX2" fmla="*/ 0 w 1347989"/>
              <a:gd name="connsiteY2" fmla="*/ 12879 h 300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47989" h="300520">
                <a:moveTo>
                  <a:pt x="1347989" y="0"/>
                </a:moveTo>
                <a:cubicBezTo>
                  <a:pt x="1112592" y="149180"/>
                  <a:pt x="877195" y="298361"/>
                  <a:pt x="652530" y="300507"/>
                </a:cubicBezTo>
                <a:cubicBezTo>
                  <a:pt x="427865" y="302653"/>
                  <a:pt x="101600" y="54377"/>
                  <a:pt x="0" y="12879"/>
                </a:cubicBezTo>
              </a:path>
            </a:pathLst>
          </a:custGeom>
          <a:ln w="19050" cap="flat" cmpd="sng" algn="ctr">
            <a:solidFill>
              <a:schemeClr val="accent4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vert="horz" wrap="none" lIns="91440" tIns="45720" rIns="91440" bIns="45720" numCol="1" rtlCol="0" anchor="t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3" name="任意多边形: 形状 42"/>
          <p:cNvSpPr/>
          <p:nvPr/>
        </p:nvSpPr>
        <p:spPr bwMode="auto">
          <a:xfrm>
            <a:off x="6124653" y="5441424"/>
            <a:ext cx="1347989" cy="300520"/>
          </a:xfrm>
          <a:custGeom>
            <a:avLst/>
            <a:gdLst>
              <a:gd name="connsiteX0" fmla="*/ 1347989 w 1347989"/>
              <a:gd name="connsiteY0" fmla="*/ 0 h 300520"/>
              <a:gd name="connsiteX1" fmla="*/ 652530 w 1347989"/>
              <a:gd name="connsiteY1" fmla="*/ 300507 h 300520"/>
              <a:gd name="connsiteX2" fmla="*/ 0 w 1347989"/>
              <a:gd name="connsiteY2" fmla="*/ 12879 h 300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47989" h="300520">
                <a:moveTo>
                  <a:pt x="1347989" y="0"/>
                </a:moveTo>
                <a:cubicBezTo>
                  <a:pt x="1112592" y="149180"/>
                  <a:pt x="877195" y="298361"/>
                  <a:pt x="652530" y="300507"/>
                </a:cubicBezTo>
                <a:cubicBezTo>
                  <a:pt x="427865" y="302653"/>
                  <a:pt x="101600" y="54377"/>
                  <a:pt x="0" y="12879"/>
                </a:cubicBezTo>
              </a:path>
            </a:pathLst>
          </a:custGeom>
          <a:ln w="19050" cap="flat" cmpd="sng" algn="ctr">
            <a:solidFill>
              <a:schemeClr val="accent4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vert="horz" wrap="none" lIns="91440" tIns="45720" rIns="91440" bIns="45720" numCol="1" rtlCol="0" anchor="t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xit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2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xit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xit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5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2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5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xit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2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7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2" grpId="0" animBg="1"/>
      <p:bldP spid="32" grpId="1" animBg="1"/>
      <p:bldP spid="33" grpId="0" animBg="1"/>
      <p:bldP spid="33" grpId="1" animBg="1"/>
      <p:bldP spid="34" grpId="0" animBg="1"/>
      <p:bldP spid="34" grpId="1" animBg="1"/>
      <p:bldP spid="36" grpId="0" animBg="1"/>
      <p:bldP spid="37" grpId="0" animBg="1"/>
      <p:bldP spid="38" grpId="0" animBg="1"/>
      <p:bldP spid="4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实验评分（具体要求见实验项目）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800" dirty="0"/>
              <a:t>签到：</a:t>
            </a:r>
            <a:r>
              <a:rPr lang="en-US" altLang="zh-CN" sz="2800" dirty="0"/>
              <a:t>		10</a:t>
            </a:r>
            <a:r>
              <a:rPr lang="zh-CN" altLang="en-US" sz="2800" dirty="0"/>
              <a:t>分</a:t>
            </a:r>
            <a:endParaRPr lang="en-US" altLang="zh-CN" sz="2800" dirty="0"/>
          </a:p>
          <a:p>
            <a:r>
              <a:rPr lang="zh-CN" altLang="en-US" sz="2800" dirty="0"/>
              <a:t>操作验收：</a:t>
            </a:r>
            <a:r>
              <a:rPr lang="en-US" altLang="zh-CN" sz="2800" dirty="0"/>
              <a:t>	50</a:t>
            </a:r>
            <a:r>
              <a:rPr lang="zh-CN" altLang="en-US" sz="2800" dirty="0"/>
              <a:t>分</a:t>
            </a:r>
            <a:endParaRPr lang="en-US" altLang="zh-CN" sz="2800" dirty="0"/>
          </a:p>
          <a:p>
            <a:pPr lvl="1"/>
            <a:r>
              <a:rPr lang="zh-CN" altLang="en-US" sz="2400" dirty="0"/>
              <a:t>录制操作视频，要求本人出镜，录制可使用</a:t>
            </a:r>
            <a:r>
              <a:rPr lang="en-US" altLang="zh-CN" sz="2400" dirty="0"/>
              <a:t>OBS Studio</a:t>
            </a:r>
            <a:r>
              <a:rPr lang="zh-CN" altLang="en-US" sz="2400" dirty="0"/>
              <a:t>等</a:t>
            </a:r>
            <a:endParaRPr lang="en-US" altLang="zh-CN" sz="2400" dirty="0"/>
          </a:p>
          <a:p>
            <a:pPr lvl="1"/>
            <a:r>
              <a:rPr lang="zh-CN" altLang="en-US" sz="2400" dirty="0"/>
              <a:t>要求，两个视频，</a:t>
            </a:r>
            <a:r>
              <a:rPr lang="en-US" altLang="zh-CN" sz="2400" dirty="0"/>
              <a:t>1.</a:t>
            </a:r>
            <a:r>
              <a:rPr lang="zh-CN" altLang="en-US" sz="2400" dirty="0"/>
              <a:t>操作录屏视频，</a:t>
            </a:r>
            <a:r>
              <a:rPr lang="en-US" altLang="zh-CN" sz="2400" dirty="0"/>
              <a:t>2.</a:t>
            </a:r>
            <a:r>
              <a:rPr lang="zh-CN" altLang="en-US" sz="2400" dirty="0"/>
              <a:t>嵌入</a:t>
            </a:r>
            <a:r>
              <a:rPr lang="zh-CN" altLang="en-US" sz="2400" dirty="0">
                <a:solidFill>
                  <a:srgbClr val="FF0000"/>
                </a:solidFill>
              </a:rPr>
              <a:t>本人出镜讲解</a:t>
            </a:r>
            <a:r>
              <a:rPr lang="zh-CN" altLang="en-US" sz="2400" dirty="0"/>
              <a:t>的操作录屏视频</a:t>
            </a:r>
            <a:endParaRPr lang="en-US" altLang="zh-CN" sz="2400" dirty="0"/>
          </a:p>
          <a:p>
            <a:pPr lvl="2"/>
            <a:r>
              <a:rPr lang="zh-CN" altLang="en-US" sz="2000" dirty="0"/>
              <a:t>使用</a:t>
            </a:r>
            <a:r>
              <a:rPr lang="en-US" altLang="zh-CN" sz="2000" dirty="0"/>
              <a:t>OBS</a:t>
            </a:r>
            <a:r>
              <a:rPr lang="zh-CN" altLang="en-US" sz="2000" dirty="0"/>
              <a:t>软件（须安装</a:t>
            </a:r>
            <a:r>
              <a:rPr lang="en-US" altLang="zh-CN" sz="2000" dirty="0"/>
              <a:t>Source Record</a:t>
            </a:r>
            <a:r>
              <a:rPr lang="zh-CN" altLang="en-US" sz="2000" dirty="0"/>
              <a:t>插件）同时开启录屏和摄像头录像，并输出两个单独的视频文件。（</a:t>
            </a:r>
            <a:r>
              <a:rPr lang="en-US" altLang="zh-CN" sz="2000" dirty="0"/>
              <a:t>OBS</a:t>
            </a:r>
            <a:r>
              <a:rPr lang="zh-CN" altLang="en-US" sz="2000" dirty="0"/>
              <a:t>操作视频见实验资料）</a:t>
            </a:r>
            <a:endParaRPr lang="en-US" altLang="zh-CN" sz="2000" dirty="0"/>
          </a:p>
          <a:p>
            <a:pPr lvl="1"/>
            <a:r>
              <a:rPr lang="zh-CN" altLang="en-US" sz="2400" dirty="0"/>
              <a:t>时间不超过</a:t>
            </a:r>
            <a:r>
              <a:rPr lang="en-US" altLang="zh-CN" sz="2400" dirty="0"/>
              <a:t>8</a:t>
            </a:r>
            <a:r>
              <a:rPr lang="zh-CN" altLang="en-US" sz="2400" dirty="0"/>
              <a:t>分钟</a:t>
            </a:r>
            <a:endParaRPr lang="en-US" altLang="zh-CN" sz="2400" dirty="0"/>
          </a:p>
          <a:p>
            <a:r>
              <a:rPr lang="zh-CN" altLang="en-US" sz="2800" dirty="0"/>
              <a:t>实验报告：</a:t>
            </a:r>
            <a:r>
              <a:rPr lang="en-US" altLang="zh-CN" sz="2800" dirty="0"/>
              <a:t>	40</a:t>
            </a:r>
            <a:r>
              <a:rPr lang="zh-CN" altLang="en-US" sz="2800" dirty="0"/>
              <a:t>分</a:t>
            </a:r>
            <a:endParaRPr lang="en-US" altLang="zh-CN" sz="2800" dirty="0"/>
          </a:p>
          <a:p>
            <a:r>
              <a:rPr lang="zh-CN" altLang="en-US" sz="2800" dirty="0"/>
              <a:t>评价方法：老师评价</a:t>
            </a:r>
            <a:r>
              <a:rPr lang="en-US" altLang="zh-CN" sz="2800" dirty="0"/>
              <a:t>+</a:t>
            </a:r>
            <a:r>
              <a:rPr lang="zh-CN" altLang="en-US" sz="2800" dirty="0">
                <a:solidFill>
                  <a:srgbClr val="FF0000"/>
                </a:solidFill>
              </a:rPr>
              <a:t>生生互评</a:t>
            </a:r>
            <a:endParaRPr lang="en-US" altLang="zh-CN" sz="2800" dirty="0">
              <a:solidFill>
                <a:srgbClr val="FF0000"/>
              </a:solidFill>
            </a:endParaRPr>
          </a:p>
          <a:p>
            <a:pPr lvl="1"/>
            <a:r>
              <a:rPr lang="zh-CN" altLang="en-US" sz="2400" dirty="0"/>
              <a:t>注意</a:t>
            </a:r>
            <a:r>
              <a:rPr lang="zh-CN" altLang="en-US" sz="2400" dirty="0">
                <a:solidFill>
                  <a:srgbClr val="FF0000"/>
                </a:solidFill>
              </a:rPr>
              <a:t>截止日期</a:t>
            </a:r>
            <a:r>
              <a:rPr lang="zh-CN" altLang="en-US" sz="2400" dirty="0"/>
              <a:t>，验收视频、实验报告在提交截止后，即开始互评，同样设有截止日期。</a:t>
            </a:r>
            <a:endParaRPr lang="zh-CN" altLang="en-US" sz="24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实验评价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每人评价</a:t>
            </a:r>
            <a:r>
              <a:rPr lang="en-US" altLang="zh-CN" dirty="0"/>
              <a:t>3-5</a:t>
            </a:r>
            <a:r>
              <a:rPr lang="zh-CN" altLang="en-US" dirty="0"/>
              <a:t>份（具体见实验项目）</a:t>
            </a:r>
            <a:endParaRPr lang="en-US" altLang="zh-CN" dirty="0"/>
          </a:p>
          <a:p>
            <a:r>
              <a:rPr lang="zh-CN" altLang="en-US" dirty="0"/>
              <a:t>满分</a:t>
            </a:r>
            <a:r>
              <a:rPr lang="en-US" altLang="zh-CN" dirty="0">
                <a:solidFill>
                  <a:srgbClr val="FF0000"/>
                </a:solidFill>
              </a:rPr>
              <a:t>90</a:t>
            </a:r>
            <a:r>
              <a:rPr lang="zh-CN" altLang="en-US" dirty="0">
                <a:solidFill>
                  <a:srgbClr val="FF0000"/>
                </a:solidFill>
              </a:rPr>
              <a:t>分</a:t>
            </a:r>
            <a:r>
              <a:rPr lang="zh-CN" altLang="en-US" dirty="0"/>
              <a:t>，学生评分范围见具体任务要求</a:t>
            </a:r>
            <a:endParaRPr lang="en-US" altLang="zh-CN" dirty="0"/>
          </a:p>
          <a:p>
            <a:pPr lvl="1"/>
            <a:r>
              <a:rPr lang="zh-CN" altLang="en-US" dirty="0"/>
              <a:t>含</a:t>
            </a:r>
            <a:r>
              <a:rPr lang="zh-CN" altLang="en-US" dirty="0">
                <a:solidFill>
                  <a:srgbClr val="FF0000"/>
                </a:solidFill>
              </a:rPr>
              <a:t>操作</a:t>
            </a:r>
            <a:r>
              <a:rPr lang="zh-CN" altLang="en-US" dirty="0"/>
              <a:t>和</a:t>
            </a:r>
            <a:r>
              <a:rPr lang="zh-CN" altLang="en-US" dirty="0">
                <a:solidFill>
                  <a:srgbClr val="FF0000"/>
                </a:solidFill>
              </a:rPr>
              <a:t>实验报告</a:t>
            </a:r>
            <a:r>
              <a:rPr lang="zh-CN" altLang="en-US" dirty="0"/>
              <a:t>两部分</a:t>
            </a:r>
            <a:endParaRPr lang="en-US" altLang="zh-CN" dirty="0"/>
          </a:p>
          <a:p>
            <a:pPr lvl="1"/>
            <a:r>
              <a:rPr lang="zh-CN" altLang="en-US" dirty="0"/>
              <a:t>学生评价打分要</a:t>
            </a:r>
            <a:r>
              <a:rPr lang="zh-CN" altLang="en-US" dirty="0">
                <a:solidFill>
                  <a:srgbClr val="FF0000"/>
                </a:solidFill>
              </a:rPr>
              <a:t>给出评语</a:t>
            </a:r>
            <a:r>
              <a:rPr lang="zh-CN" altLang="en-US" dirty="0"/>
              <a:t>，用</a:t>
            </a:r>
            <a:r>
              <a:rPr lang="zh-CN" altLang="en-US" dirty="0">
                <a:solidFill>
                  <a:srgbClr val="FF0000"/>
                </a:solidFill>
              </a:rPr>
              <a:t>真实客观</a:t>
            </a:r>
            <a:r>
              <a:rPr lang="zh-CN" altLang="en-US" dirty="0"/>
              <a:t>的语言，给同学们提供</a:t>
            </a:r>
            <a:r>
              <a:rPr lang="zh-CN" altLang="en-US" dirty="0">
                <a:solidFill>
                  <a:srgbClr val="FF0000"/>
                </a:solidFill>
              </a:rPr>
              <a:t>有益的评价和建议</a:t>
            </a:r>
            <a:r>
              <a:rPr lang="zh-CN" altLang="en-US" dirty="0"/>
              <a:t>。</a:t>
            </a:r>
            <a:endParaRPr lang="en-US" altLang="zh-CN" dirty="0"/>
          </a:p>
          <a:p>
            <a:pPr lvl="2"/>
            <a:r>
              <a:rPr lang="zh-CN" altLang="en-US" dirty="0">
                <a:solidFill>
                  <a:srgbClr val="FF0000"/>
                </a:solidFill>
              </a:rPr>
              <a:t>扣分须给出明确理由</a:t>
            </a:r>
            <a:r>
              <a:rPr lang="zh-CN" altLang="en-US" dirty="0"/>
              <a:t>。</a:t>
            </a:r>
            <a:endParaRPr lang="en-US" altLang="zh-CN" dirty="0"/>
          </a:p>
          <a:p>
            <a:pPr lvl="1"/>
            <a:r>
              <a:rPr lang="zh-CN" altLang="en-US" dirty="0"/>
              <a:t>具体评分标准和评价指标见每次实验</a:t>
            </a:r>
            <a:endParaRPr lang="en-US" altLang="zh-CN" dirty="0"/>
          </a:p>
          <a:p>
            <a:r>
              <a:rPr lang="zh-CN" altLang="en-US" dirty="0"/>
              <a:t>成绩</a:t>
            </a:r>
            <a:r>
              <a:rPr lang="en-US" altLang="zh-CN" dirty="0"/>
              <a:t>=</a:t>
            </a:r>
            <a:r>
              <a:rPr lang="zh-CN" altLang="en-US" dirty="0"/>
              <a:t>教师助教评分</a:t>
            </a:r>
            <a:r>
              <a:rPr lang="en-US" altLang="zh-CN" dirty="0"/>
              <a:t>*</a:t>
            </a:r>
            <a:r>
              <a:rPr lang="zh-CN" altLang="en-US" dirty="0"/>
              <a:t>教师权重（</a:t>
            </a:r>
            <a:r>
              <a:rPr lang="en-US" altLang="zh-CN" dirty="0"/>
              <a:t>70%</a:t>
            </a:r>
            <a:r>
              <a:rPr lang="zh-CN" altLang="en-US" dirty="0"/>
              <a:t>）</a:t>
            </a:r>
            <a:br>
              <a:rPr lang="en-US" altLang="zh-CN" dirty="0"/>
            </a:br>
            <a:r>
              <a:rPr lang="en-US" altLang="zh-CN" dirty="0"/>
              <a:t>       +</a:t>
            </a:r>
            <a:r>
              <a:rPr lang="zh-CN" altLang="en-US" dirty="0">
                <a:solidFill>
                  <a:srgbClr val="FF0000"/>
                </a:solidFill>
              </a:rPr>
              <a:t>学生评分</a:t>
            </a:r>
            <a:r>
              <a:rPr lang="en-US" altLang="zh-CN" dirty="0"/>
              <a:t>*</a:t>
            </a:r>
            <a:r>
              <a:rPr lang="zh-CN" altLang="en-US" dirty="0"/>
              <a:t>学生权重（</a:t>
            </a:r>
            <a:r>
              <a:rPr lang="en-US" altLang="zh-CN" dirty="0"/>
              <a:t> 20% </a:t>
            </a:r>
            <a:r>
              <a:rPr lang="zh-CN" altLang="en-US" dirty="0"/>
              <a:t>）</a:t>
            </a:r>
            <a:br>
              <a:rPr lang="en-US" altLang="zh-CN" dirty="0"/>
            </a:br>
            <a:r>
              <a:rPr lang="en-US" altLang="zh-CN" dirty="0"/>
              <a:t>       +</a:t>
            </a:r>
            <a:r>
              <a:rPr lang="zh-CN" altLang="en-US" dirty="0">
                <a:solidFill>
                  <a:srgbClr val="FF0000"/>
                </a:solidFill>
              </a:rPr>
              <a:t>互评情况</a:t>
            </a:r>
            <a:r>
              <a:rPr lang="en-US" altLang="zh-CN" dirty="0"/>
              <a:t>+</a:t>
            </a:r>
            <a:r>
              <a:rPr lang="zh-CN" altLang="en-US" dirty="0"/>
              <a:t>互评权重（</a:t>
            </a:r>
            <a:r>
              <a:rPr lang="en-US" altLang="zh-CN" dirty="0"/>
              <a:t> 10% </a:t>
            </a:r>
            <a:r>
              <a:rPr lang="zh-CN" altLang="en-US" dirty="0"/>
              <a:t>）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生生互评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互评时，要保持</a:t>
            </a:r>
            <a:r>
              <a:rPr lang="zh-CN" altLang="en-US" dirty="0">
                <a:solidFill>
                  <a:srgbClr val="FF0000"/>
                </a:solidFill>
              </a:rPr>
              <a:t>客观</a:t>
            </a:r>
            <a:r>
              <a:rPr lang="zh-CN" altLang="en-US" dirty="0"/>
              <a:t>和</a:t>
            </a:r>
            <a:r>
              <a:rPr lang="zh-CN" altLang="en-US" dirty="0">
                <a:solidFill>
                  <a:srgbClr val="FF0000"/>
                </a:solidFill>
              </a:rPr>
              <a:t>公正</a:t>
            </a:r>
            <a:endParaRPr lang="en-US" altLang="zh-CN" dirty="0">
              <a:solidFill>
                <a:srgbClr val="FF0000"/>
              </a:solidFill>
            </a:endParaRPr>
          </a:p>
          <a:p>
            <a:pPr lvl="1"/>
            <a:r>
              <a:rPr lang="zh-CN" altLang="en-US" dirty="0"/>
              <a:t>随机分配评价目标</a:t>
            </a:r>
            <a:endParaRPr lang="en-US" altLang="zh-CN" dirty="0"/>
          </a:p>
          <a:p>
            <a:pPr lvl="1"/>
            <a:r>
              <a:rPr lang="zh-CN" altLang="en-US" dirty="0"/>
              <a:t>评价匿名</a:t>
            </a:r>
            <a:endParaRPr lang="en-US" altLang="zh-CN" dirty="0"/>
          </a:p>
          <a:p>
            <a:pPr lvl="1"/>
            <a:r>
              <a:rPr lang="zh-CN" altLang="en-US" dirty="0"/>
              <a:t>反馈和纠正：允许报告任何不公平的评价，由老师助教核实并予以纠正。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/>
              <a:t>互评也是一个</a:t>
            </a:r>
            <a:r>
              <a:rPr lang="zh-CN" altLang="en-US" dirty="0">
                <a:solidFill>
                  <a:srgbClr val="FF0000"/>
                </a:solidFill>
              </a:rPr>
              <a:t>学习过程</a:t>
            </a:r>
            <a:r>
              <a:rPr lang="zh-CN" altLang="en-US" dirty="0"/>
              <a:t>，通过评价他人的工作，你可以学习新的方法和思路。</a:t>
            </a:r>
            <a:endParaRPr lang="en-US" altLang="zh-CN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生生互评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重要提示</a:t>
            </a:r>
            <a:endParaRPr lang="en-US" altLang="zh-CN" dirty="0"/>
          </a:p>
          <a:p>
            <a:pPr lvl="1"/>
            <a:r>
              <a:rPr lang="zh-CN" altLang="en-US" dirty="0"/>
              <a:t>录制视频时，首先要进行</a:t>
            </a:r>
            <a:r>
              <a:rPr lang="zh-CN" altLang="en-US" dirty="0">
                <a:solidFill>
                  <a:srgbClr val="FF0000"/>
                </a:solidFill>
              </a:rPr>
              <a:t>自评</a:t>
            </a:r>
            <a:r>
              <a:rPr lang="zh-CN" altLang="en-US" dirty="0"/>
              <a:t>，说明</a:t>
            </a:r>
            <a:r>
              <a:rPr lang="zh-CN" altLang="en-US" dirty="0">
                <a:solidFill>
                  <a:srgbClr val="FF0000"/>
                </a:solidFill>
              </a:rPr>
              <a:t>已完成内容</a:t>
            </a:r>
            <a:r>
              <a:rPr lang="zh-CN" altLang="en-US" dirty="0"/>
              <a:t>，然后再进行操作展示</a:t>
            </a:r>
            <a:endParaRPr lang="en-US" altLang="zh-CN" dirty="0"/>
          </a:p>
          <a:p>
            <a:pPr lvl="1"/>
            <a:r>
              <a:rPr lang="zh-CN" altLang="en-US" dirty="0"/>
              <a:t>视频录制须按照具体的</a:t>
            </a:r>
            <a:r>
              <a:rPr lang="en-US" altLang="zh-CN" dirty="0"/>
              <a:t>《</a:t>
            </a:r>
            <a:r>
              <a:rPr lang="zh-CN" altLang="en-US" dirty="0"/>
              <a:t>实验验收提纲</a:t>
            </a:r>
            <a:r>
              <a:rPr lang="en-US" altLang="zh-CN" dirty="0"/>
              <a:t>》</a:t>
            </a:r>
            <a:r>
              <a:rPr lang="zh-CN" altLang="en-US" dirty="0"/>
              <a:t>，见实验资料</a:t>
            </a:r>
            <a:endParaRPr lang="en-US" altLang="zh-CN" dirty="0"/>
          </a:p>
          <a:p>
            <a:pPr lvl="1"/>
            <a:r>
              <a:rPr lang="zh-CN" altLang="en-US" dirty="0"/>
              <a:t>评价时，不能</a:t>
            </a:r>
            <a:r>
              <a:rPr lang="zh-CN" altLang="en-US" dirty="0">
                <a:solidFill>
                  <a:srgbClr val="FF0000"/>
                </a:solidFill>
              </a:rPr>
              <a:t>主观压低</a:t>
            </a:r>
            <a:r>
              <a:rPr lang="zh-CN" altLang="en-US" dirty="0"/>
              <a:t>分数，给出分数同时，</a:t>
            </a:r>
            <a:r>
              <a:rPr lang="zh-CN" altLang="en-US" dirty="0">
                <a:solidFill>
                  <a:srgbClr val="FF0000"/>
                </a:solidFill>
              </a:rPr>
              <a:t>要给出评语</a:t>
            </a:r>
            <a:endParaRPr lang="en-US" altLang="zh-CN" dirty="0">
              <a:solidFill>
                <a:srgbClr val="FF0000"/>
              </a:solidFill>
            </a:endParaRPr>
          </a:p>
          <a:p>
            <a:pPr lvl="2"/>
            <a:r>
              <a:rPr lang="zh-CN" altLang="en-US" dirty="0">
                <a:solidFill>
                  <a:srgbClr val="FF0000"/>
                </a:solidFill>
              </a:rPr>
              <a:t>评语中对所扣分数，务必给出扣分理由</a:t>
            </a:r>
            <a:endParaRPr lang="en-US" altLang="zh-CN" dirty="0">
              <a:solidFill>
                <a:srgbClr val="FF0000"/>
              </a:solidFill>
            </a:endParaRPr>
          </a:p>
          <a:p>
            <a:pPr lvl="1"/>
            <a:r>
              <a:rPr lang="zh-CN" altLang="en-US" dirty="0">
                <a:solidFill>
                  <a:srgbClr val="FF0000"/>
                </a:solidFill>
              </a:rPr>
              <a:t>投诉</a:t>
            </a:r>
            <a:r>
              <a:rPr lang="zh-CN" altLang="en-US" dirty="0"/>
              <a:t>的核实过程，如需要，老师可约同学</a:t>
            </a:r>
            <a:r>
              <a:rPr lang="zh-CN" altLang="en-US" dirty="0">
                <a:solidFill>
                  <a:srgbClr val="FF0000"/>
                </a:solidFill>
              </a:rPr>
              <a:t>喝茶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zh-CN" alt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 sz="quarter"/>
          </p:nvPr>
        </p:nvSpPr>
        <p:spPr/>
        <p:txBody>
          <a:bodyPr/>
          <a:lstStyle/>
          <a:p>
            <a:r>
              <a:rPr lang="zh-CN" altLang="en-US" dirty="0"/>
              <a:t>实验</a:t>
            </a:r>
            <a:r>
              <a:rPr lang="en-US" altLang="zh-CN" dirty="0"/>
              <a:t>4 </a:t>
            </a:r>
            <a:r>
              <a:rPr lang="zh-CN" altLang="en-US" dirty="0"/>
              <a:t> </a:t>
            </a:r>
            <a:r>
              <a:rPr lang="en-US" altLang="zh-CN" dirty="0"/>
              <a:t>IP</a:t>
            </a:r>
            <a:r>
              <a:rPr lang="zh-CN" altLang="en-US" dirty="0"/>
              <a:t>数据报的收发与转发</a:t>
            </a:r>
            <a:endParaRPr lang="zh-CN" alt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得分标准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操作验收：</a:t>
            </a:r>
            <a:r>
              <a:rPr lang="en-US" altLang="zh-CN" dirty="0"/>
              <a:t>	50</a:t>
            </a:r>
            <a:r>
              <a:rPr lang="zh-CN" altLang="en-US" dirty="0"/>
              <a:t>分</a:t>
            </a:r>
            <a:endParaRPr lang="en-US" altLang="zh-CN" dirty="0"/>
          </a:p>
          <a:p>
            <a:pPr lvl="1"/>
            <a:r>
              <a:rPr lang="zh-CN" altLang="en-US" dirty="0"/>
              <a:t>实验内容</a:t>
            </a:r>
            <a:r>
              <a:rPr lang="en-US" altLang="zh-CN" dirty="0"/>
              <a:t>1+2</a:t>
            </a:r>
            <a:r>
              <a:rPr lang="zh-CN" altLang="en-US" dirty="0"/>
              <a:t>：</a:t>
            </a:r>
            <a:r>
              <a:rPr lang="en-US" altLang="zh-CN" dirty="0"/>
              <a:t>	5+5</a:t>
            </a:r>
            <a:r>
              <a:rPr lang="zh-CN" altLang="en-US" dirty="0"/>
              <a:t>分</a:t>
            </a:r>
            <a:endParaRPr lang="zh-CN" altLang="en-US" dirty="0"/>
          </a:p>
          <a:p>
            <a:pPr lvl="1"/>
            <a:r>
              <a:rPr lang="zh-CN" altLang="en-US" dirty="0"/>
              <a:t>实验内容</a:t>
            </a:r>
            <a:r>
              <a:rPr lang="en-US" altLang="zh-CN" dirty="0"/>
              <a:t>3</a:t>
            </a:r>
            <a:r>
              <a:rPr lang="zh-CN" altLang="en-US" dirty="0"/>
              <a:t>：</a:t>
            </a:r>
            <a:r>
              <a:rPr lang="en-US" altLang="zh-CN" dirty="0"/>
              <a:t>		10</a:t>
            </a:r>
            <a:r>
              <a:rPr lang="zh-CN" altLang="en-US" dirty="0"/>
              <a:t>分</a:t>
            </a:r>
            <a:endParaRPr lang="zh-CN" altLang="en-US" dirty="0"/>
          </a:p>
          <a:p>
            <a:pPr lvl="1"/>
            <a:r>
              <a:rPr lang="zh-CN" altLang="en-US" dirty="0"/>
              <a:t>实验内容</a:t>
            </a:r>
            <a:r>
              <a:rPr lang="en-US" altLang="zh-CN" dirty="0"/>
              <a:t>4</a:t>
            </a:r>
            <a:r>
              <a:rPr lang="zh-CN" altLang="en-US" dirty="0"/>
              <a:t>：</a:t>
            </a:r>
            <a:r>
              <a:rPr lang="en-US" altLang="zh-CN" dirty="0"/>
              <a:t>		10</a:t>
            </a:r>
            <a:r>
              <a:rPr lang="zh-CN" altLang="en-US" dirty="0"/>
              <a:t>分</a:t>
            </a:r>
            <a:endParaRPr lang="en-US" altLang="zh-CN" dirty="0"/>
          </a:p>
          <a:p>
            <a:pPr lvl="1"/>
            <a:r>
              <a:rPr lang="zh-CN" altLang="en-US" dirty="0"/>
              <a:t>实验内容</a:t>
            </a:r>
            <a:r>
              <a:rPr lang="en-US" altLang="zh-CN" dirty="0"/>
              <a:t>5+6</a:t>
            </a:r>
            <a:r>
              <a:rPr lang="zh-CN" altLang="en-US" dirty="0"/>
              <a:t>：</a:t>
            </a:r>
            <a:r>
              <a:rPr lang="en-US" altLang="zh-CN" dirty="0"/>
              <a:t>	15+5</a:t>
            </a:r>
            <a:r>
              <a:rPr lang="zh-CN" altLang="en-US" dirty="0"/>
              <a:t>分</a:t>
            </a:r>
            <a:endParaRPr lang="en-US" altLang="zh-CN" dirty="0"/>
          </a:p>
          <a:p>
            <a:r>
              <a:rPr lang="zh-CN" altLang="en-US" dirty="0"/>
              <a:t>实验报告：</a:t>
            </a:r>
            <a:r>
              <a:rPr lang="en-US" altLang="zh-CN" dirty="0"/>
              <a:t>	40</a:t>
            </a:r>
            <a:r>
              <a:rPr lang="zh-CN" altLang="en-US" dirty="0"/>
              <a:t>分</a:t>
            </a:r>
            <a:endParaRPr lang="zh-CN" alt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实验内容及验收</a:t>
            </a:r>
            <a:endParaRPr lang="zh-CN" altLang="en-US" dirty="0"/>
          </a:p>
        </p:txBody>
      </p:sp>
      <p:sp>
        <p:nvSpPr>
          <p:cNvPr id="15" name="内容占位符 2"/>
          <p:cNvSpPr txBox="1"/>
          <p:nvPr/>
        </p:nvSpPr>
        <p:spPr bwMode="auto">
          <a:xfrm>
            <a:off x="609600" y="1152526"/>
            <a:ext cx="10972800" cy="524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v"/>
              <a:defRPr sz="32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kern="0" dirty="0"/>
              <a:t>(1)</a:t>
            </a:r>
            <a:r>
              <a:rPr lang="zh-CN" altLang="en-US" sz="2800" kern="0" dirty="0"/>
              <a:t>使用虚拟机实现多主机间的</a:t>
            </a:r>
            <a:r>
              <a:rPr lang="en-US" altLang="zh-CN" sz="2800" kern="0" dirty="0"/>
              <a:t>UDP</a:t>
            </a:r>
            <a:r>
              <a:rPr lang="zh-CN" altLang="en-US" sz="2800" kern="0" dirty="0"/>
              <a:t>数据收发及转发</a:t>
            </a:r>
            <a:endParaRPr lang="en-US" altLang="zh-CN" sz="2800" kern="0" dirty="0"/>
          </a:p>
          <a:p>
            <a:pPr lvl="1"/>
            <a:r>
              <a:rPr lang="zh-CN" altLang="en-US" sz="2400" kern="0" dirty="0"/>
              <a:t>采用</a:t>
            </a:r>
            <a:r>
              <a:rPr lang="en-US" altLang="zh-CN" sz="2400" kern="0" dirty="0"/>
              <a:t>UDP</a:t>
            </a:r>
            <a:r>
              <a:rPr lang="zh-CN" altLang="en-US" sz="2400" kern="0" dirty="0"/>
              <a:t>原始套接字，将</a:t>
            </a:r>
            <a:r>
              <a:rPr lang="zh-CN" altLang="en-US" sz="2400" kern="0" dirty="0">
                <a:solidFill>
                  <a:srgbClr val="FF0000"/>
                </a:solidFill>
              </a:rPr>
              <a:t>一条消息</a:t>
            </a:r>
            <a:r>
              <a:rPr lang="zh-CN" altLang="en-US" sz="2400" kern="0" dirty="0"/>
              <a:t>由</a:t>
            </a:r>
            <a:r>
              <a:rPr lang="en-US" altLang="zh-CN" sz="2400" kern="0" dirty="0"/>
              <a:t>A</a:t>
            </a:r>
            <a:r>
              <a:rPr lang="zh-CN" altLang="en-US" sz="2400" kern="0" dirty="0"/>
              <a:t>主机发送给</a:t>
            </a:r>
            <a:r>
              <a:rPr lang="en-US" altLang="zh-CN" sz="2400" kern="0" dirty="0"/>
              <a:t>B</a:t>
            </a:r>
            <a:r>
              <a:rPr lang="zh-CN" altLang="en-US" sz="2400" kern="0" dirty="0"/>
              <a:t>主机，再由</a:t>
            </a:r>
            <a:r>
              <a:rPr lang="en-US" altLang="zh-CN" sz="2400" kern="0" dirty="0"/>
              <a:t>B</a:t>
            </a:r>
            <a:r>
              <a:rPr lang="zh-CN" altLang="en-US" sz="2400" kern="0" dirty="0"/>
              <a:t>主机转发给</a:t>
            </a:r>
            <a:r>
              <a:rPr lang="en-US" altLang="zh-CN" sz="2400" kern="0" dirty="0"/>
              <a:t>C</a:t>
            </a:r>
            <a:r>
              <a:rPr lang="zh-CN" altLang="en-US" sz="2400" kern="0" dirty="0"/>
              <a:t>主机。</a:t>
            </a:r>
            <a:endParaRPr lang="en-US" altLang="zh-CN" sz="2400" kern="0" dirty="0"/>
          </a:p>
          <a:p>
            <a:r>
              <a:rPr lang="en-US" altLang="zh-CN" sz="2800" kern="0" dirty="0"/>
              <a:t>(2)</a:t>
            </a:r>
            <a:r>
              <a:rPr lang="zh-CN" altLang="en-US" sz="2800" kern="0" dirty="0"/>
              <a:t>程序改进</a:t>
            </a:r>
            <a:endParaRPr lang="en-US" altLang="zh-CN" sz="2800" kern="0" dirty="0"/>
          </a:p>
          <a:p>
            <a:pPr lvl="1"/>
            <a:r>
              <a:rPr lang="zh-CN" altLang="en-US" sz="2400" kern="0" dirty="0"/>
              <a:t>示例程序只实现了一个数据包（携带</a:t>
            </a:r>
            <a:r>
              <a:rPr lang="en-US" altLang="zh-CN" sz="2400" kern="0" dirty="0"/>
              <a:t>1</a:t>
            </a:r>
            <a:r>
              <a:rPr lang="zh-CN" altLang="en-US" sz="2400" kern="0" dirty="0"/>
              <a:t>条消息）的发、转、收过程，要求实现每条消息由控制台输入，并且不限制发送消息的数目。</a:t>
            </a:r>
            <a:endParaRPr lang="en-US" altLang="zh-CN" sz="2400" kern="0" dirty="0"/>
          </a:p>
          <a:p>
            <a:r>
              <a:rPr lang="zh-CN" altLang="en-US" sz="2800" kern="0" dirty="0"/>
              <a:t>验收：</a:t>
            </a:r>
            <a:endParaRPr lang="zh-CN" altLang="en-US" sz="2800" kern="0" dirty="0"/>
          </a:p>
          <a:p>
            <a:pPr lvl="1"/>
            <a:r>
              <a:rPr lang="zh-CN" altLang="en-US" sz="2400" kern="0" dirty="0"/>
              <a:t>实验环境的介绍。</a:t>
            </a:r>
            <a:endParaRPr lang="zh-CN" altLang="en-US" sz="2400" kern="0" dirty="0"/>
          </a:p>
          <a:p>
            <a:pPr lvl="1"/>
            <a:r>
              <a:rPr lang="zh-CN" altLang="en-US" sz="2400" kern="0" dirty="0"/>
              <a:t>启用三个终端。</a:t>
            </a:r>
            <a:endParaRPr lang="en-US" altLang="zh-CN" sz="2400" kern="0" dirty="0"/>
          </a:p>
          <a:p>
            <a:pPr lvl="1"/>
            <a:r>
              <a:rPr lang="zh-CN" altLang="en-US" sz="2400" kern="0" dirty="0"/>
              <a:t>控制台输出清晰，展示每条消息</a:t>
            </a:r>
            <a:r>
              <a:rPr lang="en-US" altLang="zh-CN" sz="2400" kern="0" dirty="0"/>
              <a:t>(UDP</a:t>
            </a:r>
            <a:r>
              <a:rPr lang="zh-CN" altLang="en-US" sz="2400" kern="0" dirty="0"/>
              <a:t>数据包</a:t>
            </a:r>
            <a:r>
              <a:rPr lang="en-US" altLang="zh-CN" sz="2400" kern="0" dirty="0"/>
              <a:t>)</a:t>
            </a:r>
            <a:br>
              <a:rPr lang="en-US" altLang="zh-CN" sz="2400" kern="0" dirty="0"/>
            </a:br>
            <a:r>
              <a:rPr lang="zh-CN" altLang="en-US" sz="2400" kern="0" dirty="0"/>
              <a:t>的接收时间、消息内容等。</a:t>
            </a:r>
            <a:endParaRPr lang="zh-CN" altLang="en-US" sz="2400" kern="0" dirty="0"/>
          </a:p>
          <a:p>
            <a:endParaRPr lang="zh-CN" altLang="en-US" sz="2800" kern="0" dirty="0"/>
          </a:p>
        </p:txBody>
      </p:sp>
      <p:pic>
        <p:nvPicPr>
          <p:cNvPr id="26" name="内容占位符 25" descr="图形用户界面, 应用程序&#10;&#10;描述已自动生成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6452" y="3821499"/>
            <a:ext cx="3666710" cy="2170692"/>
          </a:xfrm>
          <a:prstGeom prst="rect">
            <a:avLst/>
          </a:prstGeom>
        </p:spPr>
      </p:pic>
      <p:sp>
        <p:nvSpPr>
          <p:cNvPr id="9" name="任意多边形: 形状 8"/>
          <p:cNvSpPr/>
          <p:nvPr/>
        </p:nvSpPr>
        <p:spPr bwMode="auto">
          <a:xfrm>
            <a:off x="8049296" y="4945485"/>
            <a:ext cx="1013138" cy="304802"/>
          </a:xfrm>
          <a:custGeom>
            <a:avLst/>
            <a:gdLst>
              <a:gd name="connsiteX0" fmla="*/ 0 w 1013138"/>
              <a:gd name="connsiteY0" fmla="*/ 300509 h 304802"/>
              <a:gd name="connsiteX1" fmla="*/ 467932 w 1013138"/>
              <a:gd name="connsiteY1" fmla="*/ 2 h 304802"/>
              <a:gd name="connsiteX2" fmla="*/ 1013138 w 1013138"/>
              <a:gd name="connsiteY2" fmla="*/ 304802 h 304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13138" h="304802">
                <a:moveTo>
                  <a:pt x="0" y="300509"/>
                </a:moveTo>
                <a:cubicBezTo>
                  <a:pt x="149538" y="149898"/>
                  <a:pt x="299076" y="-713"/>
                  <a:pt x="467932" y="2"/>
                </a:cubicBezTo>
                <a:cubicBezTo>
                  <a:pt x="636788" y="717"/>
                  <a:pt x="824963" y="152759"/>
                  <a:pt x="1013138" y="304802"/>
                </a:cubicBezTo>
              </a:path>
            </a:pathLst>
          </a:custGeom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vert="horz" wrap="none" lIns="91440" tIns="45720" rIns="91440" bIns="45720" numCol="1" rtlCol="0" anchor="t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2" name="任意多边形: 形状 11"/>
          <p:cNvSpPr/>
          <p:nvPr/>
        </p:nvSpPr>
        <p:spPr bwMode="auto">
          <a:xfrm>
            <a:off x="9062434" y="4945485"/>
            <a:ext cx="1013138" cy="304802"/>
          </a:xfrm>
          <a:custGeom>
            <a:avLst/>
            <a:gdLst>
              <a:gd name="connsiteX0" fmla="*/ 0 w 1013138"/>
              <a:gd name="connsiteY0" fmla="*/ 300509 h 304802"/>
              <a:gd name="connsiteX1" fmla="*/ 467932 w 1013138"/>
              <a:gd name="connsiteY1" fmla="*/ 2 h 304802"/>
              <a:gd name="connsiteX2" fmla="*/ 1013138 w 1013138"/>
              <a:gd name="connsiteY2" fmla="*/ 304802 h 304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13138" h="304802">
                <a:moveTo>
                  <a:pt x="0" y="300509"/>
                </a:moveTo>
                <a:cubicBezTo>
                  <a:pt x="149538" y="149898"/>
                  <a:pt x="299076" y="-713"/>
                  <a:pt x="467932" y="2"/>
                </a:cubicBezTo>
                <a:cubicBezTo>
                  <a:pt x="636788" y="717"/>
                  <a:pt x="824963" y="152759"/>
                  <a:pt x="1013138" y="304802"/>
                </a:cubicBezTo>
              </a:path>
            </a:pathLst>
          </a:custGeom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vert="horz" wrap="none" lIns="91440" tIns="45720" rIns="91440" bIns="45720" numCol="1" rtlCol="0" anchor="t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实验内容及验收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000" dirty="0"/>
              <a:t> </a:t>
            </a:r>
            <a:r>
              <a:rPr lang="en-US" altLang="zh-CN" sz="2000" dirty="0"/>
              <a:t>(3)</a:t>
            </a:r>
            <a:r>
              <a:rPr lang="zh-CN" altLang="en-US" sz="2000" dirty="0"/>
              <a:t>基于</a:t>
            </a:r>
            <a:r>
              <a:rPr lang="zh-CN" altLang="en-US" sz="2000" dirty="0">
                <a:solidFill>
                  <a:srgbClr val="FF0000"/>
                </a:solidFill>
              </a:rPr>
              <a:t>单网口</a:t>
            </a:r>
            <a:r>
              <a:rPr lang="zh-CN" altLang="en-US" sz="2000" dirty="0"/>
              <a:t>主机的</a:t>
            </a:r>
            <a:r>
              <a:rPr lang="en-US" altLang="zh-CN" sz="2000" dirty="0"/>
              <a:t>IP</a:t>
            </a:r>
            <a:r>
              <a:rPr lang="zh-CN" altLang="en-US" sz="2000" dirty="0"/>
              <a:t>数据转发及收发</a:t>
            </a:r>
            <a:endParaRPr lang="en-US" altLang="zh-CN" sz="2000" dirty="0"/>
          </a:p>
          <a:p>
            <a:pPr lvl="1"/>
            <a:r>
              <a:rPr lang="zh-CN" altLang="en-US" sz="2000" dirty="0"/>
              <a:t>在一个</a:t>
            </a:r>
            <a:r>
              <a:rPr lang="zh-CN" altLang="en-US" sz="2000" dirty="0">
                <a:solidFill>
                  <a:srgbClr val="FF0000"/>
                </a:solidFill>
              </a:rPr>
              <a:t>局域网</a:t>
            </a:r>
            <a:r>
              <a:rPr lang="zh-CN" altLang="en-US" sz="2000" dirty="0"/>
              <a:t>中，</a:t>
            </a:r>
            <a:r>
              <a:rPr lang="zh-CN" altLang="en-US" sz="2000" dirty="0">
                <a:solidFill>
                  <a:srgbClr val="FF0000"/>
                </a:solidFill>
              </a:rPr>
              <a:t>模拟</a:t>
            </a:r>
            <a:r>
              <a:rPr lang="en-US" altLang="zh-CN" sz="2000" dirty="0"/>
              <a:t>IP</a:t>
            </a:r>
            <a:r>
              <a:rPr lang="zh-CN" altLang="en-US" sz="2000" dirty="0"/>
              <a:t>数据报的路由转发过程。通过原始套接字实现了</a:t>
            </a:r>
            <a:r>
              <a:rPr lang="zh-CN" altLang="en-US" sz="2000" dirty="0">
                <a:solidFill>
                  <a:srgbClr val="FF0000"/>
                </a:solidFill>
              </a:rPr>
              <a:t>完整的</a:t>
            </a:r>
            <a:r>
              <a:rPr lang="zh-CN" altLang="en-US" sz="2000" dirty="0"/>
              <a:t>消息</a:t>
            </a:r>
            <a:r>
              <a:rPr lang="zh-CN" altLang="en-US" sz="2000" dirty="0">
                <a:solidFill>
                  <a:srgbClr val="FF0000"/>
                </a:solidFill>
              </a:rPr>
              <a:t>封装过程</a:t>
            </a:r>
            <a:r>
              <a:rPr lang="zh-CN" altLang="en-US" sz="2000" dirty="0"/>
              <a:t>，实现了</a:t>
            </a:r>
            <a:r>
              <a:rPr lang="en-US" altLang="zh-CN" sz="2000" dirty="0">
                <a:solidFill>
                  <a:srgbClr val="FF0000"/>
                </a:solidFill>
              </a:rPr>
              <a:t>UDP</a:t>
            </a:r>
            <a:r>
              <a:rPr lang="zh-CN" altLang="en-US" sz="2000" dirty="0">
                <a:solidFill>
                  <a:srgbClr val="FF0000"/>
                </a:solidFill>
              </a:rPr>
              <a:t>头部、</a:t>
            </a:r>
            <a:r>
              <a:rPr lang="en-US" altLang="zh-CN" sz="2000" dirty="0">
                <a:solidFill>
                  <a:srgbClr val="FF0000"/>
                </a:solidFill>
              </a:rPr>
              <a:t>IP</a:t>
            </a:r>
            <a:r>
              <a:rPr lang="zh-CN" altLang="en-US" sz="2000" dirty="0">
                <a:solidFill>
                  <a:srgbClr val="FF0000"/>
                </a:solidFill>
              </a:rPr>
              <a:t>头部、</a:t>
            </a:r>
            <a:r>
              <a:rPr lang="en-US" altLang="zh-CN" sz="2000" dirty="0">
                <a:solidFill>
                  <a:srgbClr val="FF0000"/>
                </a:solidFill>
              </a:rPr>
              <a:t>MAC</a:t>
            </a:r>
            <a:r>
              <a:rPr lang="zh-CN" altLang="en-US" sz="2000" dirty="0">
                <a:solidFill>
                  <a:srgbClr val="FF0000"/>
                </a:solidFill>
              </a:rPr>
              <a:t>帧头部的构造</a:t>
            </a:r>
            <a:r>
              <a:rPr lang="zh-CN" altLang="en-US" sz="2000" dirty="0"/>
              <a:t>。</a:t>
            </a:r>
            <a:endParaRPr lang="en-US" altLang="zh-CN" sz="2000" dirty="0"/>
          </a:p>
          <a:p>
            <a:pPr lvl="1"/>
            <a:r>
              <a:rPr lang="zh-CN" altLang="en-US" sz="2000" dirty="0"/>
              <a:t>注意：传输过程中，</a:t>
            </a:r>
            <a:r>
              <a:rPr lang="en-US" altLang="zh-CN" sz="2000" dirty="0"/>
              <a:t>IP</a:t>
            </a:r>
            <a:r>
              <a:rPr lang="zh-CN" altLang="en-US" sz="2000" dirty="0"/>
              <a:t>数据报的源</a:t>
            </a:r>
            <a:r>
              <a:rPr lang="en-US" altLang="zh-CN" sz="2000" dirty="0"/>
              <a:t>IP</a:t>
            </a:r>
            <a:r>
              <a:rPr lang="zh-CN" altLang="en-US" sz="2000" dirty="0"/>
              <a:t>地址和目的</a:t>
            </a:r>
            <a:r>
              <a:rPr lang="en-US" altLang="zh-CN" sz="2000" dirty="0"/>
              <a:t>IP</a:t>
            </a:r>
            <a:r>
              <a:rPr lang="zh-CN" altLang="en-US" sz="2000" dirty="0"/>
              <a:t>地址不会发生改变，始终为</a:t>
            </a:r>
            <a:r>
              <a:rPr lang="en-US" altLang="zh-CN" sz="2000" dirty="0"/>
              <a:t>192.168.1.1</a:t>
            </a:r>
            <a:r>
              <a:rPr lang="zh-CN" altLang="en-US" sz="2000" dirty="0"/>
              <a:t>和</a:t>
            </a:r>
            <a:r>
              <a:rPr lang="en-US" altLang="zh-CN" sz="2000" dirty="0"/>
              <a:t>192.168.1.3</a:t>
            </a:r>
            <a:endParaRPr lang="zh-CN" altLang="en-US" sz="2000" dirty="0"/>
          </a:p>
          <a:p>
            <a:r>
              <a:rPr lang="zh-CN" altLang="en-US" sz="2000" dirty="0"/>
              <a:t>验收：</a:t>
            </a:r>
            <a:endParaRPr lang="zh-CN" altLang="en-US" sz="2000" dirty="0"/>
          </a:p>
          <a:p>
            <a:pPr lvl="1"/>
            <a:r>
              <a:rPr lang="zh-CN" altLang="en-US" sz="2000" dirty="0"/>
              <a:t>启用三个终端</a:t>
            </a:r>
            <a:endParaRPr lang="zh-CN" altLang="en-US" sz="2000" dirty="0"/>
          </a:p>
          <a:p>
            <a:pPr lvl="1"/>
            <a:r>
              <a:rPr lang="zh-CN" altLang="en-US" sz="2000" dirty="0"/>
              <a:t>控制台输出清晰</a:t>
            </a:r>
            <a:endParaRPr lang="en-US" altLang="zh-CN" sz="2000" dirty="0"/>
          </a:p>
          <a:p>
            <a:pPr lvl="2"/>
            <a:r>
              <a:rPr lang="zh-CN" altLang="en-US" sz="1800" dirty="0"/>
              <a:t>展示收到</a:t>
            </a:r>
            <a:r>
              <a:rPr lang="en-US" altLang="zh-CN" sz="1800" dirty="0"/>
              <a:t>IP</a:t>
            </a:r>
            <a:r>
              <a:rPr lang="zh-CN" altLang="en-US" sz="1800" dirty="0"/>
              <a:t>数据报的时间、</a:t>
            </a:r>
            <a:br>
              <a:rPr lang="en-US" altLang="zh-CN" sz="1800" dirty="0"/>
            </a:br>
            <a:r>
              <a:rPr lang="zh-CN" altLang="en-US" sz="1800" dirty="0"/>
              <a:t>源</a:t>
            </a:r>
            <a:r>
              <a:rPr lang="en-US" altLang="zh-CN" sz="1800" dirty="0"/>
              <a:t>MAC</a:t>
            </a:r>
            <a:r>
              <a:rPr lang="zh-CN" altLang="en-US" sz="1800" dirty="0"/>
              <a:t>地址、目的</a:t>
            </a:r>
            <a:r>
              <a:rPr lang="en-US" altLang="zh-CN" sz="1800" dirty="0"/>
              <a:t>MAC</a:t>
            </a:r>
            <a:br>
              <a:rPr lang="en-US" altLang="zh-CN" sz="1800" dirty="0"/>
            </a:br>
            <a:r>
              <a:rPr lang="zh-CN" altLang="en-US" sz="1800" dirty="0"/>
              <a:t>地址、源</a:t>
            </a:r>
            <a:r>
              <a:rPr lang="en-US" altLang="zh-CN" sz="1800" dirty="0"/>
              <a:t>IP</a:t>
            </a:r>
            <a:r>
              <a:rPr lang="zh-CN" altLang="en-US" sz="1800" dirty="0"/>
              <a:t>地址、目的</a:t>
            </a:r>
            <a:r>
              <a:rPr lang="en-US" altLang="zh-CN" sz="1800" dirty="0"/>
              <a:t>IP</a:t>
            </a:r>
            <a:br>
              <a:rPr lang="en-US" altLang="zh-CN" sz="1800" dirty="0"/>
            </a:br>
            <a:r>
              <a:rPr lang="zh-CN" altLang="en-US" sz="1800" dirty="0"/>
              <a:t>地址、</a:t>
            </a:r>
            <a:r>
              <a:rPr lang="en-US" altLang="zh-CN" sz="1800" dirty="0"/>
              <a:t>TTL</a:t>
            </a:r>
            <a:r>
              <a:rPr lang="zh-CN" altLang="en-US" sz="1800" dirty="0"/>
              <a:t>等。</a:t>
            </a:r>
            <a:endParaRPr lang="en-US" altLang="zh-CN" sz="1800" dirty="0"/>
          </a:p>
          <a:p>
            <a:pPr lvl="1"/>
            <a:r>
              <a:rPr lang="zh-CN" altLang="en-US" sz="2000" dirty="0"/>
              <a:t>展示代码：讲解封装整个消息的过程</a:t>
            </a:r>
            <a:endParaRPr lang="zh-CN" altLang="en-US" sz="2000" dirty="0"/>
          </a:p>
          <a:p>
            <a:pPr>
              <a:lnSpc>
                <a:spcPts val="3100"/>
              </a:lnSpc>
            </a:pPr>
            <a:endParaRPr lang="zh-CN" altLang="en-US" sz="2000" dirty="0"/>
          </a:p>
        </p:txBody>
      </p:sp>
      <p:pic>
        <p:nvPicPr>
          <p:cNvPr id="4" name="图片 3" descr="图形用户界面, 应用程序&#10;&#10;描述已自动生成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0538" y="3198126"/>
            <a:ext cx="5696732" cy="2563528"/>
          </a:xfrm>
          <a:prstGeom prst="rect">
            <a:avLst/>
          </a:prstGeom>
        </p:spPr>
      </p:pic>
      <p:sp>
        <p:nvSpPr>
          <p:cNvPr id="5" name="任意多边形: 形状 4"/>
          <p:cNvSpPr/>
          <p:nvPr/>
        </p:nvSpPr>
        <p:spPr bwMode="auto">
          <a:xfrm>
            <a:off x="6928513" y="4339971"/>
            <a:ext cx="1933433" cy="486787"/>
          </a:xfrm>
          <a:custGeom>
            <a:avLst/>
            <a:gdLst>
              <a:gd name="connsiteX0" fmla="*/ 0 w 1933433"/>
              <a:gd name="connsiteY0" fmla="*/ 486787 h 486787"/>
              <a:gd name="connsiteX1" fmla="*/ 868908 w 1933433"/>
              <a:gd name="connsiteY1" fmla="*/ 17 h 486787"/>
              <a:gd name="connsiteX2" fmla="*/ 1933433 w 1933433"/>
              <a:gd name="connsiteY2" fmla="*/ 468590 h 486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33433" h="486787">
                <a:moveTo>
                  <a:pt x="0" y="486787"/>
                </a:moveTo>
                <a:cubicBezTo>
                  <a:pt x="273334" y="244918"/>
                  <a:pt x="546669" y="3050"/>
                  <a:pt x="868908" y="17"/>
                </a:cubicBezTo>
                <a:cubicBezTo>
                  <a:pt x="1191147" y="-3016"/>
                  <a:pt x="1771176" y="391253"/>
                  <a:pt x="1933433" y="468590"/>
                </a:cubicBezTo>
              </a:path>
            </a:pathLst>
          </a:custGeom>
          <a:ln w="1905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vert="horz" wrap="none" lIns="91440" tIns="45720" rIns="91440" bIns="45720" numCol="1" rtlCol="0" anchor="t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0" name="任意多边形: 形状 9"/>
          <p:cNvSpPr/>
          <p:nvPr/>
        </p:nvSpPr>
        <p:spPr bwMode="auto">
          <a:xfrm>
            <a:off x="8926903" y="4307772"/>
            <a:ext cx="1933433" cy="486787"/>
          </a:xfrm>
          <a:custGeom>
            <a:avLst/>
            <a:gdLst>
              <a:gd name="connsiteX0" fmla="*/ 0 w 1933433"/>
              <a:gd name="connsiteY0" fmla="*/ 486787 h 486787"/>
              <a:gd name="connsiteX1" fmla="*/ 868908 w 1933433"/>
              <a:gd name="connsiteY1" fmla="*/ 17 h 486787"/>
              <a:gd name="connsiteX2" fmla="*/ 1933433 w 1933433"/>
              <a:gd name="connsiteY2" fmla="*/ 468590 h 486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33433" h="486787">
                <a:moveTo>
                  <a:pt x="0" y="486787"/>
                </a:moveTo>
                <a:cubicBezTo>
                  <a:pt x="273334" y="244918"/>
                  <a:pt x="546669" y="3050"/>
                  <a:pt x="868908" y="17"/>
                </a:cubicBezTo>
                <a:cubicBezTo>
                  <a:pt x="1191147" y="-3016"/>
                  <a:pt x="1771176" y="391253"/>
                  <a:pt x="1933433" y="468590"/>
                </a:cubicBezTo>
              </a:path>
            </a:pathLst>
          </a:custGeom>
          <a:ln w="1905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vert="horz" wrap="none" lIns="91440" tIns="45720" rIns="91440" bIns="45720" numCol="1" rtlCol="0" anchor="t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928513" y="4124889"/>
            <a:ext cx="1468834" cy="200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700" dirty="0"/>
              <a:t>SA:192.168.1.1 DA:</a:t>
            </a:r>
            <a:r>
              <a:rPr lang="en-US" altLang="zh-CN" sz="700" dirty="0">
                <a:solidFill>
                  <a:srgbClr val="FF0000"/>
                </a:solidFill>
              </a:rPr>
              <a:t>192.168.1.3</a:t>
            </a:r>
            <a:endParaRPr lang="zh-CN" altLang="en-US" sz="700" dirty="0">
              <a:solidFill>
                <a:srgbClr val="FF0000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9158725" y="4096983"/>
            <a:ext cx="1468834" cy="200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700" dirty="0"/>
              <a:t>SA:192.168.1.1 DA:192.168.1.3</a:t>
            </a:r>
            <a:endParaRPr lang="zh-CN" altLang="en-US" sz="700" dirty="0"/>
          </a:p>
        </p:txBody>
      </p:sp>
      <p:sp>
        <p:nvSpPr>
          <p:cNvPr id="13" name="文本框 12"/>
          <p:cNvSpPr txBox="1"/>
          <p:nvPr/>
        </p:nvSpPr>
        <p:spPr>
          <a:xfrm>
            <a:off x="6160394" y="5838423"/>
            <a:ext cx="2618705" cy="2308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900" dirty="0" err="1"/>
              <a:t>SA:aa.aa.aa.aa.aa.aa</a:t>
            </a:r>
            <a:r>
              <a:rPr lang="en-US" altLang="zh-CN" sz="900" dirty="0"/>
              <a:t> DA: </a:t>
            </a:r>
            <a:r>
              <a:rPr lang="en-US" altLang="zh-CN" sz="900" dirty="0">
                <a:solidFill>
                  <a:srgbClr val="FF0000"/>
                </a:solidFill>
              </a:rPr>
              <a:t>bb.bb.bb.bb.bb.bb</a:t>
            </a:r>
            <a:endParaRPr lang="zh-CN" altLang="en-US" sz="900" dirty="0">
              <a:solidFill>
                <a:srgbClr val="FF0000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8963695" y="5828884"/>
            <a:ext cx="2618705" cy="2308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900" dirty="0"/>
              <a:t>SA: bb.bb.bb.bb.bb.bb DA: cc.cc.cc.cc.cc.cc</a:t>
            </a:r>
            <a:endParaRPr lang="zh-CN" altLang="en-US" sz="900" dirty="0"/>
          </a:p>
        </p:txBody>
      </p:sp>
      <p:sp>
        <p:nvSpPr>
          <p:cNvPr id="15" name="文本框 14"/>
          <p:cNvSpPr txBox="1"/>
          <p:nvPr/>
        </p:nvSpPr>
        <p:spPr>
          <a:xfrm>
            <a:off x="6340105" y="4071027"/>
            <a:ext cx="8070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IP</a:t>
            </a:r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层</a:t>
            </a:r>
            <a:endParaRPr lang="zh-CN" altLang="en-US" sz="1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5353318" y="5799950"/>
            <a:ext cx="8070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链路层</a:t>
            </a:r>
            <a:endParaRPr lang="zh-CN" altLang="en-US" sz="1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8" name="直接箭头连接符 17"/>
          <p:cNvCxnSpPr>
            <a:stCxn id="11" idx="2"/>
          </p:cNvCxnSpPr>
          <p:nvPr/>
        </p:nvCxnSpPr>
        <p:spPr bwMode="auto">
          <a:xfrm flipH="1">
            <a:off x="7447280" y="4324944"/>
            <a:ext cx="215650" cy="150394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>
            <a:stCxn id="10" idx="1"/>
            <a:endCxn id="14" idx="0"/>
          </p:cNvCxnSpPr>
          <p:nvPr/>
        </p:nvCxnSpPr>
        <p:spPr bwMode="auto">
          <a:xfrm>
            <a:off x="9795811" y="4307789"/>
            <a:ext cx="477237" cy="152109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tags/tag1.xml><?xml version="1.0" encoding="utf-8"?>
<p:tagLst xmlns:p="http://schemas.openxmlformats.org/presentationml/2006/main">
  <p:tag name="commondata" val="eyJoZGlkIjoiMDM2OGVhOGY5MDBhMGY2ZWJkNWQ2YWY0ODE4NjUwYjUifQ=="/>
</p:tagLst>
</file>

<file path=ppt/theme/theme1.xml><?xml version="1.0" encoding="utf-8"?>
<a:theme xmlns:a="http://schemas.openxmlformats.org/drawingml/2006/main" name="国外精美的的PPT模板及图标之二">
  <a:themeElements>
    <a:clrScheme name="国外精美的的PPT模板及图标之二 1">
      <a:dk1>
        <a:srgbClr val="163794"/>
      </a:dk1>
      <a:lt1>
        <a:srgbClr val="FFFFFF"/>
      </a:lt1>
      <a:dk2>
        <a:srgbClr val="000000"/>
      </a:dk2>
      <a:lt2>
        <a:srgbClr val="C0C0C0"/>
      </a:lt2>
      <a:accent1>
        <a:srgbClr val="009999"/>
      </a:accent1>
      <a:accent2>
        <a:srgbClr val="990000"/>
      </a:accent2>
      <a:accent3>
        <a:srgbClr val="FFFFFF"/>
      </a:accent3>
      <a:accent4>
        <a:srgbClr val="112D7E"/>
      </a:accent4>
      <a:accent5>
        <a:srgbClr val="AACACA"/>
      </a:accent5>
      <a:accent6>
        <a:srgbClr val="8A0000"/>
      </a:accent6>
      <a:hlink>
        <a:srgbClr val="6699FF"/>
      </a:hlink>
      <a:folHlink>
        <a:srgbClr val="969696"/>
      </a:folHlink>
    </a:clrScheme>
    <a:fontScheme name="国外精美的的PPT模板及图标之二">
      <a:majorFont>
        <a:latin typeface="Verdana"/>
        <a:ea typeface="宋体"/>
        <a:cs typeface="宋体"/>
      </a:majorFont>
      <a:minorFont>
        <a:latin typeface="Arial"/>
        <a:ea typeface="宋体"/>
        <a:cs typeface="宋体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>
          <a:noFill/>
        </a:ln>
      </a:spPr>
      <a:bodyPr vert="horz" wrap="none" lIns="91440" tIns="45720" rIns="91440" bIns="45720" numCol="1" anchor="t" anchorCtr="0" compatLnSpc="1"/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2800" b="1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  <a:cs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>
          <a:noFill/>
        </a:ln>
      </a:spPr>
      <a:bodyPr vert="horz" wrap="none" lIns="91440" tIns="45720" rIns="91440" bIns="45720" numCol="1" anchor="t" anchorCtr="0" compatLnSpc="1"/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2800" b="1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  <a:cs typeface="宋体" panose="02010600030101010101" pitchFamily="2" charset="-122"/>
          </a:defRPr>
        </a:defPPr>
      </a:lstStyle>
    </a:lnDef>
  </a:objectDefaults>
  <a:extraClrSchemeLst>
    <a:extraClrScheme>
      <a:clrScheme name="国外精美的的PPT模板及图标之二 1">
        <a:dk1>
          <a:srgbClr val="163794"/>
        </a:dk1>
        <a:lt1>
          <a:srgbClr val="FFFFFF"/>
        </a:lt1>
        <a:dk2>
          <a:srgbClr val="000000"/>
        </a:dk2>
        <a:lt2>
          <a:srgbClr val="C0C0C0"/>
        </a:lt2>
        <a:accent1>
          <a:srgbClr val="009999"/>
        </a:accent1>
        <a:accent2>
          <a:srgbClr val="990000"/>
        </a:accent2>
        <a:accent3>
          <a:srgbClr val="FFFFFF"/>
        </a:accent3>
        <a:accent4>
          <a:srgbClr val="112D7E"/>
        </a:accent4>
        <a:accent5>
          <a:srgbClr val="AACACA"/>
        </a:accent5>
        <a:accent6>
          <a:srgbClr val="8A0000"/>
        </a:accent6>
        <a:hlink>
          <a:srgbClr val="6699FF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国外精美的的PPT模板及图标之二 2">
        <a:dk1>
          <a:srgbClr val="29698D"/>
        </a:dk1>
        <a:lt1>
          <a:srgbClr val="FFFFFF"/>
        </a:lt1>
        <a:dk2>
          <a:srgbClr val="000000"/>
        </a:dk2>
        <a:lt2>
          <a:srgbClr val="A1BABD"/>
        </a:lt2>
        <a:accent1>
          <a:srgbClr val="FF5050"/>
        </a:accent1>
        <a:accent2>
          <a:srgbClr val="FF9933"/>
        </a:accent2>
        <a:accent3>
          <a:srgbClr val="FFFFFF"/>
        </a:accent3>
        <a:accent4>
          <a:srgbClr val="215978"/>
        </a:accent4>
        <a:accent5>
          <a:srgbClr val="FFB3B3"/>
        </a:accent5>
        <a:accent6>
          <a:srgbClr val="E78A2D"/>
        </a:accent6>
        <a:hlink>
          <a:srgbClr val="00CC99"/>
        </a:hlink>
        <a:folHlink>
          <a:srgbClr val="83A6A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国外精美的的PPT模板及图标之二 3">
        <a:dk1>
          <a:srgbClr val="666699"/>
        </a:dk1>
        <a:lt1>
          <a:srgbClr val="FFFFFF"/>
        </a:lt1>
        <a:dk2>
          <a:srgbClr val="000000"/>
        </a:dk2>
        <a:lt2>
          <a:srgbClr val="C0C0C0"/>
        </a:lt2>
        <a:accent1>
          <a:srgbClr val="72B88E"/>
        </a:accent1>
        <a:accent2>
          <a:srgbClr val="C78DD7"/>
        </a:accent2>
        <a:accent3>
          <a:srgbClr val="FFFFFF"/>
        </a:accent3>
        <a:accent4>
          <a:srgbClr val="565682"/>
        </a:accent4>
        <a:accent5>
          <a:srgbClr val="BCD8C6"/>
        </a:accent5>
        <a:accent6>
          <a:srgbClr val="B47FC3"/>
        </a:accent6>
        <a:hlink>
          <a:srgbClr val="3197BB"/>
        </a:hlink>
        <a:folHlink>
          <a:srgbClr val="878FA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国外精美的的PPT模板及图标之二">
  <a:themeElements>
    <a:clrScheme name="国外精美的的PPT模板及图标之二 1">
      <a:dk1>
        <a:srgbClr val="163794"/>
      </a:dk1>
      <a:lt1>
        <a:srgbClr val="FFFFFF"/>
      </a:lt1>
      <a:dk2>
        <a:srgbClr val="000000"/>
      </a:dk2>
      <a:lt2>
        <a:srgbClr val="C0C0C0"/>
      </a:lt2>
      <a:accent1>
        <a:srgbClr val="009999"/>
      </a:accent1>
      <a:accent2>
        <a:srgbClr val="990000"/>
      </a:accent2>
      <a:accent3>
        <a:srgbClr val="FFFFFF"/>
      </a:accent3>
      <a:accent4>
        <a:srgbClr val="112D7E"/>
      </a:accent4>
      <a:accent5>
        <a:srgbClr val="AACACA"/>
      </a:accent5>
      <a:accent6>
        <a:srgbClr val="8A0000"/>
      </a:accent6>
      <a:hlink>
        <a:srgbClr val="6699FF"/>
      </a:hlink>
      <a:folHlink>
        <a:srgbClr val="969696"/>
      </a:folHlink>
    </a:clrScheme>
    <a:fontScheme name="国外精美的的PPT模板及图标之二">
      <a:majorFont>
        <a:latin typeface="Verdana"/>
        <a:ea typeface="宋体"/>
        <a:cs typeface="宋体"/>
      </a:majorFont>
      <a:minorFont>
        <a:latin typeface="Arial"/>
        <a:ea typeface="宋体"/>
        <a:cs typeface="宋体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>
          <a:noFill/>
        </a:ln>
      </a:spPr>
      <a:bodyPr vert="horz" wrap="none" lIns="91440" tIns="45720" rIns="91440" bIns="45720" numCol="1" anchor="t" anchorCtr="0" compatLnSpc="1"/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2800" b="1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  <a:cs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>
          <a:noFill/>
        </a:ln>
      </a:spPr>
      <a:bodyPr vert="horz" wrap="none" lIns="91440" tIns="45720" rIns="91440" bIns="45720" numCol="1" anchor="t" anchorCtr="0" compatLnSpc="1"/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2800" b="1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  <a:cs typeface="宋体" panose="02010600030101010101" pitchFamily="2" charset="-122"/>
          </a:defRPr>
        </a:defPPr>
      </a:lstStyle>
    </a:lnDef>
  </a:objectDefaults>
  <a:extraClrSchemeLst>
    <a:extraClrScheme>
      <a:clrScheme name="国外精美的的PPT模板及图标之二 1">
        <a:dk1>
          <a:srgbClr val="163794"/>
        </a:dk1>
        <a:lt1>
          <a:srgbClr val="FFFFFF"/>
        </a:lt1>
        <a:dk2>
          <a:srgbClr val="000000"/>
        </a:dk2>
        <a:lt2>
          <a:srgbClr val="C0C0C0"/>
        </a:lt2>
        <a:accent1>
          <a:srgbClr val="009999"/>
        </a:accent1>
        <a:accent2>
          <a:srgbClr val="990000"/>
        </a:accent2>
        <a:accent3>
          <a:srgbClr val="FFFFFF"/>
        </a:accent3>
        <a:accent4>
          <a:srgbClr val="112D7E"/>
        </a:accent4>
        <a:accent5>
          <a:srgbClr val="AACACA"/>
        </a:accent5>
        <a:accent6>
          <a:srgbClr val="8A0000"/>
        </a:accent6>
        <a:hlink>
          <a:srgbClr val="6699FF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国外精美的的PPT模板及图标之二 2">
        <a:dk1>
          <a:srgbClr val="29698D"/>
        </a:dk1>
        <a:lt1>
          <a:srgbClr val="FFFFFF"/>
        </a:lt1>
        <a:dk2>
          <a:srgbClr val="000000"/>
        </a:dk2>
        <a:lt2>
          <a:srgbClr val="A1BABD"/>
        </a:lt2>
        <a:accent1>
          <a:srgbClr val="FF5050"/>
        </a:accent1>
        <a:accent2>
          <a:srgbClr val="FF9933"/>
        </a:accent2>
        <a:accent3>
          <a:srgbClr val="FFFFFF"/>
        </a:accent3>
        <a:accent4>
          <a:srgbClr val="215978"/>
        </a:accent4>
        <a:accent5>
          <a:srgbClr val="FFB3B3"/>
        </a:accent5>
        <a:accent6>
          <a:srgbClr val="E78A2D"/>
        </a:accent6>
        <a:hlink>
          <a:srgbClr val="00CC99"/>
        </a:hlink>
        <a:folHlink>
          <a:srgbClr val="83A6A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国外精美的的PPT模板及图标之二 3">
        <a:dk1>
          <a:srgbClr val="666699"/>
        </a:dk1>
        <a:lt1>
          <a:srgbClr val="FFFFFF"/>
        </a:lt1>
        <a:dk2>
          <a:srgbClr val="000000"/>
        </a:dk2>
        <a:lt2>
          <a:srgbClr val="C0C0C0"/>
        </a:lt2>
        <a:accent1>
          <a:srgbClr val="72B88E"/>
        </a:accent1>
        <a:accent2>
          <a:srgbClr val="C78DD7"/>
        </a:accent2>
        <a:accent3>
          <a:srgbClr val="FFFFFF"/>
        </a:accent3>
        <a:accent4>
          <a:srgbClr val="565682"/>
        </a:accent4>
        <a:accent5>
          <a:srgbClr val="BCD8C6"/>
        </a:accent5>
        <a:accent6>
          <a:srgbClr val="B47FC3"/>
        </a:accent6>
        <a:hlink>
          <a:srgbClr val="3197BB"/>
        </a:hlink>
        <a:folHlink>
          <a:srgbClr val="878FA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3_国外精美的的PPT模板及图标之二">
  <a:themeElements>
    <a:clrScheme name="国外精美的的PPT模板及图标之二 1">
      <a:dk1>
        <a:srgbClr val="163794"/>
      </a:dk1>
      <a:lt1>
        <a:srgbClr val="FFFFFF"/>
      </a:lt1>
      <a:dk2>
        <a:srgbClr val="000000"/>
      </a:dk2>
      <a:lt2>
        <a:srgbClr val="C0C0C0"/>
      </a:lt2>
      <a:accent1>
        <a:srgbClr val="009999"/>
      </a:accent1>
      <a:accent2>
        <a:srgbClr val="990000"/>
      </a:accent2>
      <a:accent3>
        <a:srgbClr val="FFFFFF"/>
      </a:accent3>
      <a:accent4>
        <a:srgbClr val="112D7E"/>
      </a:accent4>
      <a:accent5>
        <a:srgbClr val="AACACA"/>
      </a:accent5>
      <a:accent6>
        <a:srgbClr val="8A0000"/>
      </a:accent6>
      <a:hlink>
        <a:srgbClr val="6699FF"/>
      </a:hlink>
      <a:folHlink>
        <a:srgbClr val="969696"/>
      </a:folHlink>
    </a:clrScheme>
    <a:fontScheme name="国外精美的的PPT模板及图标之二">
      <a:majorFont>
        <a:latin typeface="Verdana"/>
        <a:ea typeface="宋体"/>
        <a:cs typeface="宋体"/>
      </a:majorFont>
      <a:minorFont>
        <a:latin typeface="Arial"/>
        <a:ea typeface="宋体"/>
        <a:cs typeface="宋体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>
          <a:noFill/>
        </a:ln>
      </a:spPr>
      <a:bodyPr vert="horz" wrap="none" lIns="91440" tIns="45720" rIns="91440" bIns="45720" numCol="1" anchor="t" anchorCtr="0" compatLnSpc="1"/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2800" b="1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  <a:cs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>
          <a:noFill/>
        </a:ln>
      </a:spPr>
      <a:bodyPr vert="horz" wrap="none" lIns="91440" tIns="45720" rIns="91440" bIns="45720" numCol="1" anchor="t" anchorCtr="0" compatLnSpc="1"/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2800" b="1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  <a:cs typeface="宋体" panose="02010600030101010101" pitchFamily="2" charset="-122"/>
          </a:defRPr>
        </a:defPPr>
      </a:lstStyle>
    </a:lnDef>
  </a:objectDefaults>
  <a:extraClrSchemeLst>
    <a:extraClrScheme>
      <a:clrScheme name="国外精美的的PPT模板及图标之二 1">
        <a:dk1>
          <a:srgbClr val="163794"/>
        </a:dk1>
        <a:lt1>
          <a:srgbClr val="FFFFFF"/>
        </a:lt1>
        <a:dk2>
          <a:srgbClr val="000000"/>
        </a:dk2>
        <a:lt2>
          <a:srgbClr val="C0C0C0"/>
        </a:lt2>
        <a:accent1>
          <a:srgbClr val="009999"/>
        </a:accent1>
        <a:accent2>
          <a:srgbClr val="990000"/>
        </a:accent2>
        <a:accent3>
          <a:srgbClr val="FFFFFF"/>
        </a:accent3>
        <a:accent4>
          <a:srgbClr val="112D7E"/>
        </a:accent4>
        <a:accent5>
          <a:srgbClr val="AACACA"/>
        </a:accent5>
        <a:accent6>
          <a:srgbClr val="8A0000"/>
        </a:accent6>
        <a:hlink>
          <a:srgbClr val="6699FF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国外精美的的PPT模板及图标之二 2">
        <a:dk1>
          <a:srgbClr val="29698D"/>
        </a:dk1>
        <a:lt1>
          <a:srgbClr val="FFFFFF"/>
        </a:lt1>
        <a:dk2>
          <a:srgbClr val="000000"/>
        </a:dk2>
        <a:lt2>
          <a:srgbClr val="A1BABD"/>
        </a:lt2>
        <a:accent1>
          <a:srgbClr val="FF5050"/>
        </a:accent1>
        <a:accent2>
          <a:srgbClr val="FF9933"/>
        </a:accent2>
        <a:accent3>
          <a:srgbClr val="FFFFFF"/>
        </a:accent3>
        <a:accent4>
          <a:srgbClr val="215978"/>
        </a:accent4>
        <a:accent5>
          <a:srgbClr val="FFB3B3"/>
        </a:accent5>
        <a:accent6>
          <a:srgbClr val="E78A2D"/>
        </a:accent6>
        <a:hlink>
          <a:srgbClr val="00CC99"/>
        </a:hlink>
        <a:folHlink>
          <a:srgbClr val="83A6A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国外精美的的PPT模板及图标之二 3">
        <a:dk1>
          <a:srgbClr val="666699"/>
        </a:dk1>
        <a:lt1>
          <a:srgbClr val="FFFFFF"/>
        </a:lt1>
        <a:dk2>
          <a:srgbClr val="000000"/>
        </a:dk2>
        <a:lt2>
          <a:srgbClr val="C0C0C0"/>
        </a:lt2>
        <a:accent1>
          <a:srgbClr val="72B88E"/>
        </a:accent1>
        <a:accent2>
          <a:srgbClr val="C78DD7"/>
        </a:accent2>
        <a:accent3>
          <a:srgbClr val="FFFFFF"/>
        </a:accent3>
        <a:accent4>
          <a:srgbClr val="565682"/>
        </a:accent4>
        <a:accent5>
          <a:srgbClr val="BCD8C6"/>
        </a:accent5>
        <a:accent6>
          <a:srgbClr val="B47FC3"/>
        </a:accent6>
        <a:hlink>
          <a:srgbClr val="3197BB"/>
        </a:hlink>
        <a:folHlink>
          <a:srgbClr val="878FA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Chapter4-Network Layer</Template>
  <TotalTime>0</TotalTime>
  <Words>3579</Words>
  <Application>WPS 演示</Application>
  <PresentationFormat>宽屏</PresentationFormat>
  <Paragraphs>237</Paragraphs>
  <Slides>17</Slides>
  <Notes>1</Notes>
  <HiddenSlides>1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5</vt:i4>
      </vt:variant>
      <vt:variant>
        <vt:lpstr>幻灯片标题</vt:lpstr>
      </vt:variant>
      <vt:variant>
        <vt:i4>17</vt:i4>
      </vt:variant>
    </vt:vector>
  </HeadingPairs>
  <TitlesOfParts>
    <vt:vector size="35" baseType="lpstr">
      <vt:lpstr>Arial</vt:lpstr>
      <vt:lpstr>宋体</vt:lpstr>
      <vt:lpstr>Wingdings</vt:lpstr>
      <vt:lpstr>微软雅黑</vt:lpstr>
      <vt:lpstr>Verdana</vt:lpstr>
      <vt:lpstr>华文行楷</vt:lpstr>
      <vt:lpstr>Calibri</vt:lpstr>
      <vt:lpstr>隶书</vt:lpstr>
      <vt:lpstr>Verdana</vt:lpstr>
      <vt:lpstr>Arial Unicode MS</vt:lpstr>
      <vt:lpstr>等线</vt:lpstr>
      <vt:lpstr>等线 Light</vt:lpstr>
      <vt:lpstr>Calibri Light</vt:lpstr>
      <vt:lpstr>国外精美的的PPT模板及图标之二</vt:lpstr>
      <vt:lpstr>1_国外精美的的PPT模板及图标之二</vt:lpstr>
      <vt:lpstr>3_国外精美的的PPT模板及图标之二</vt:lpstr>
      <vt:lpstr>Office 主题​​</vt:lpstr>
      <vt:lpstr>1_Office Theme</vt:lpstr>
      <vt:lpstr>计算机网络实验</vt:lpstr>
      <vt:lpstr>实验评分（具体要求见实验项目）</vt:lpstr>
      <vt:lpstr>实验评价</vt:lpstr>
      <vt:lpstr>生生互评</vt:lpstr>
      <vt:lpstr>生生互评</vt:lpstr>
      <vt:lpstr>实验4  IP数据报的收发与转发</vt:lpstr>
      <vt:lpstr>得分标准</vt:lpstr>
      <vt:lpstr>实验内容及验收</vt:lpstr>
      <vt:lpstr>实验内容及验收</vt:lpstr>
      <vt:lpstr>实验内容及验收</vt:lpstr>
      <vt:lpstr>实验内容及验收</vt:lpstr>
      <vt:lpstr>实验内容及验收</vt:lpstr>
      <vt:lpstr>实验报告评价指标</vt:lpstr>
      <vt:lpstr>提交</vt:lpstr>
      <vt:lpstr>PowerPoint 演示文稿</vt:lpstr>
      <vt:lpstr>加分二选一            内容1：现场验收</vt:lpstr>
      <vt:lpstr>加分二选一            内容2：现场验收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计算机网络实验</dc:title>
  <dc:creator>yawei liu</dc:creator>
  <cp:lastModifiedBy>冬阴功面加肥牛</cp:lastModifiedBy>
  <cp:revision>3</cp:revision>
  <dcterms:created xsi:type="dcterms:W3CDTF">2024-04-14T10:29:00Z</dcterms:created>
  <dcterms:modified xsi:type="dcterms:W3CDTF">2024-11-05T17:52:47Z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667A5710D38249B1950E69B5BCDB2D63_12</vt:lpwstr>
  </property>
  <property fmtid="{D5CDD505-2E9C-101B-9397-08002B2CF9AE}" pid="3" name="KSOProductBuildVer">
    <vt:lpwstr>2052-12.1.0.18608</vt:lpwstr>
  </property>
</Properties>
</file>